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1.xml" ContentType="application/vnd.openxmlformats-officedocument.drawingml.chart+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96" r:id="rId1"/>
  </p:sldMasterIdLst>
  <p:notesMasterIdLst>
    <p:notesMasterId r:id="rId26"/>
  </p:notesMasterIdLst>
  <p:sldIdLst>
    <p:sldId id="256" r:id="rId2"/>
    <p:sldId id="257" r:id="rId3"/>
    <p:sldId id="258" r:id="rId4"/>
    <p:sldId id="259" r:id="rId5"/>
    <p:sldId id="260" r:id="rId6"/>
    <p:sldId id="261" r:id="rId7"/>
    <p:sldId id="262" r:id="rId8"/>
    <p:sldId id="263" r:id="rId9"/>
    <p:sldId id="264" r:id="rId10"/>
    <p:sldId id="271" r:id="rId11"/>
    <p:sldId id="280" r:id="rId12"/>
    <p:sldId id="270" r:id="rId13"/>
    <p:sldId id="265" r:id="rId14"/>
    <p:sldId id="281" r:id="rId15"/>
    <p:sldId id="282" r:id="rId16"/>
    <p:sldId id="277" r:id="rId17"/>
    <p:sldId id="284" r:id="rId18"/>
    <p:sldId id="283" r:id="rId19"/>
    <p:sldId id="272" r:id="rId20"/>
    <p:sldId id="276" r:id="rId21"/>
    <p:sldId id="275" r:id="rId22"/>
    <p:sldId id="279" r:id="rId23"/>
    <p:sldId id="278" r:id="rId24"/>
    <p:sldId id="268" r:id="rId2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6497" autoAdjust="0"/>
  </p:normalViewPr>
  <p:slideViewPr>
    <p:cSldViewPr>
      <p:cViewPr varScale="1">
        <p:scale>
          <a:sx n="72" d="100"/>
          <a:sy n="72" d="100"/>
        </p:scale>
        <p:origin x="-1632" y="-82"/>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col"/>
        <c:grouping val="clustered"/>
        <c:varyColors val="0"/>
        <c:ser>
          <c:idx val="0"/>
          <c:order val="0"/>
          <c:tx>
            <c:strRef>
              <c:f>Sheet1!$B$1</c:f>
              <c:strCache>
                <c:ptCount val="1"/>
                <c:pt idx="0">
                  <c:v>NET-VISA 1+ primary</c:v>
                </c:pt>
              </c:strCache>
            </c:strRef>
          </c:tx>
          <c:invertIfNegative val="0"/>
          <c:cat>
            <c:strRef>
              <c:f>Sheet1!$A$2:$A$7</c:f>
              <c:strCache>
                <c:ptCount val="6"/>
                <c:pt idx="0">
                  <c:v>All</c:v>
                </c:pt>
                <c:pt idx="1">
                  <c:v>unknown</c:v>
                </c:pt>
                <c:pt idx="2">
                  <c:v>0-90</c:v>
                </c:pt>
                <c:pt idx="3">
                  <c:v>90-180</c:v>
                </c:pt>
                <c:pt idx="4">
                  <c:v>180-270</c:v>
                </c:pt>
                <c:pt idx="5">
                  <c:v>270-360</c:v>
                </c:pt>
              </c:strCache>
            </c:strRef>
          </c:cat>
          <c:val>
            <c:numRef>
              <c:f>Sheet1!$B$2:$B$7</c:f>
              <c:numCache>
                <c:formatCode>General</c:formatCode>
                <c:ptCount val="6"/>
                <c:pt idx="0">
                  <c:v>1615</c:v>
                </c:pt>
                <c:pt idx="1">
                  <c:v>109</c:v>
                </c:pt>
                <c:pt idx="2">
                  <c:v>740</c:v>
                </c:pt>
                <c:pt idx="3">
                  <c:v>436</c:v>
                </c:pt>
                <c:pt idx="4">
                  <c:v>236</c:v>
                </c:pt>
                <c:pt idx="5">
                  <c:v>94</c:v>
                </c:pt>
              </c:numCache>
            </c:numRef>
          </c:val>
        </c:ser>
        <c:ser>
          <c:idx val="1"/>
          <c:order val="1"/>
          <c:tx>
            <c:strRef>
              <c:f>Sheet1!$C$1</c:f>
              <c:strCache>
                <c:ptCount val="1"/>
                <c:pt idx="0">
                  <c:v>NET-VISA 2+ primary</c:v>
                </c:pt>
              </c:strCache>
            </c:strRef>
          </c:tx>
          <c:invertIfNegative val="0"/>
          <c:cat>
            <c:strRef>
              <c:f>Sheet1!$A$2:$A$7</c:f>
              <c:strCache>
                <c:ptCount val="6"/>
                <c:pt idx="0">
                  <c:v>All</c:v>
                </c:pt>
                <c:pt idx="1">
                  <c:v>unknown</c:v>
                </c:pt>
                <c:pt idx="2">
                  <c:v>0-90</c:v>
                </c:pt>
                <c:pt idx="3">
                  <c:v>90-180</c:v>
                </c:pt>
                <c:pt idx="4">
                  <c:v>180-270</c:v>
                </c:pt>
                <c:pt idx="5">
                  <c:v>270-360</c:v>
                </c:pt>
              </c:strCache>
            </c:strRef>
          </c:cat>
          <c:val>
            <c:numRef>
              <c:f>Sheet1!$C$2:$C$7</c:f>
              <c:numCache>
                <c:formatCode>General</c:formatCode>
                <c:ptCount val="6"/>
                <c:pt idx="0">
                  <c:v>1299</c:v>
                </c:pt>
                <c:pt idx="1">
                  <c:v>84</c:v>
                </c:pt>
                <c:pt idx="2">
                  <c:v>598</c:v>
                </c:pt>
                <c:pt idx="3">
                  <c:v>356</c:v>
                </c:pt>
                <c:pt idx="4">
                  <c:v>178</c:v>
                </c:pt>
                <c:pt idx="5">
                  <c:v>83</c:v>
                </c:pt>
              </c:numCache>
            </c:numRef>
          </c:val>
        </c:ser>
        <c:ser>
          <c:idx val="2"/>
          <c:order val="2"/>
          <c:tx>
            <c:strRef>
              <c:f>Sheet1!$D$1</c:f>
              <c:strCache>
                <c:ptCount val="1"/>
                <c:pt idx="0">
                  <c:v>LEB</c:v>
                </c:pt>
              </c:strCache>
            </c:strRef>
          </c:tx>
          <c:invertIfNegative val="0"/>
          <c:cat>
            <c:strRef>
              <c:f>Sheet1!$A$2:$A$7</c:f>
              <c:strCache>
                <c:ptCount val="6"/>
                <c:pt idx="0">
                  <c:v>All</c:v>
                </c:pt>
                <c:pt idx="1">
                  <c:v>unknown</c:v>
                </c:pt>
                <c:pt idx="2">
                  <c:v>0-90</c:v>
                </c:pt>
                <c:pt idx="3">
                  <c:v>90-180</c:v>
                </c:pt>
                <c:pt idx="4">
                  <c:v>180-270</c:v>
                </c:pt>
                <c:pt idx="5">
                  <c:v>270-360</c:v>
                </c:pt>
              </c:strCache>
            </c:strRef>
          </c:cat>
          <c:val>
            <c:numRef>
              <c:f>Sheet1!$D$2:$D$7</c:f>
              <c:numCache>
                <c:formatCode>General</c:formatCode>
                <c:ptCount val="6"/>
                <c:pt idx="0">
                  <c:v>1290</c:v>
                </c:pt>
                <c:pt idx="1">
                  <c:v>42</c:v>
                </c:pt>
                <c:pt idx="2">
                  <c:v>732</c:v>
                </c:pt>
                <c:pt idx="3">
                  <c:v>346</c:v>
                </c:pt>
                <c:pt idx="4">
                  <c:v>120</c:v>
                </c:pt>
                <c:pt idx="5">
                  <c:v>50</c:v>
                </c:pt>
              </c:numCache>
            </c:numRef>
          </c:val>
        </c:ser>
        <c:ser>
          <c:idx val="3"/>
          <c:order val="3"/>
          <c:tx>
            <c:strRef>
              <c:f>Sheet1!$E$1</c:f>
              <c:strCache>
                <c:ptCount val="1"/>
                <c:pt idx="0">
                  <c:v>SEL3</c:v>
                </c:pt>
              </c:strCache>
            </c:strRef>
          </c:tx>
          <c:invertIfNegative val="0"/>
          <c:cat>
            <c:strRef>
              <c:f>Sheet1!$A$2:$A$7</c:f>
              <c:strCache>
                <c:ptCount val="6"/>
                <c:pt idx="0">
                  <c:v>All</c:v>
                </c:pt>
                <c:pt idx="1">
                  <c:v>unknown</c:v>
                </c:pt>
                <c:pt idx="2">
                  <c:v>0-90</c:v>
                </c:pt>
                <c:pt idx="3">
                  <c:v>90-180</c:v>
                </c:pt>
                <c:pt idx="4">
                  <c:v>180-270</c:v>
                </c:pt>
                <c:pt idx="5">
                  <c:v>270-360</c:v>
                </c:pt>
              </c:strCache>
            </c:strRef>
          </c:cat>
          <c:val>
            <c:numRef>
              <c:f>Sheet1!$E$2:$E$7</c:f>
              <c:numCache>
                <c:formatCode>General</c:formatCode>
                <c:ptCount val="6"/>
                <c:pt idx="0">
                  <c:v>1239</c:v>
                </c:pt>
                <c:pt idx="1">
                  <c:v>74</c:v>
                </c:pt>
                <c:pt idx="2">
                  <c:v>426</c:v>
                </c:pt>
                <c:pt idx="3">
                  <c:v>237</c:v>
                </c:pt>
                <c:pt idx="4">
                  <c:v>138</c:v>
                </c:pt>
                <c:pt idx="5">
                  <c:v>364</c:v>
                </c:pt>
              </c:numCache>
            </c:numRef>
          </c:val>
        </c:ser>
        <c:dLbls>
          <c:showLegendKey val="0"/>
          <c:showVal val="0"/>
          <c:showCatName val="0"/>
          <c:showSerName val="0"/>
          <c:showPercent val="0"/>
          <c:showBubbleSize val="0"/>
        </c:dLbls>
        <c:gapWidth val="150"/>
        <c:axId val="71485312"/>
        <c:axId val="71486848"/>
      </c:barChart>
      <c:catAx>
        <c:axId val="71485312"/>
        <c:scaling>
          <c:orientation val="minMax"/>
        </c:scaling>
        <c:delete val="0"/>
        <c:axPos val="b"/>
        <c:majorTickMark val="out"/>
        <c:minorTickMark val="none"/>
        <c:tickLblPos val="nextTo"/>
        <c:crossAx val="71486848"/>
        <c:crosses val="autoZero"/>
        <c:auto val="1"/>
        <c:lblAlgn val="ctr"/>
        <c:lblOffset val="100"/>
        <c:noMultiLvlLbl val="0"/>
      </c:catAx>
      <c:valAx>
        <c:axId val="71486848"/>
        <c:scaling>
          <c:orientation val="minMax"/>
        </c:scaling>
        <c:delete val="0"/>
        <c:axPos val="l"/>
        <c:majorGridlines/>
        <c:numFmt formatCode="General" sourceLinked="1"/>
        <c:majorTickMark val="out"/>
        <c:minorTickMark val="none"/>
        <c:tickLblPos val="nextTo"/>
        <c:crossAx val="71485312"/>
        <c:crosses val="autoZero"/>
        <c:crossBetween val="between"/>
      </c:valAx>
      <c:spPr>
        <a:solidFill>
          <a:schemeClr val="tx1">
            <a:alpha val="40000"/>
          </a:schemeClr>
        </a:solidFill>
      </c:spPr>
    </c:plotArea>
    <c:legend>
      <c:legendPos val="r"/>
      <c:layout/>
      <c:overlay val="0"/>
      <c:spPr>
        <a:solidFill>
          <a:schemeClr val="tx1">
            <a:alpha val="40000"/>
          </a:schemeClr>
        </a:solidFill>
      </c:spPr>
    </c:legend>
    <c:plotVisOnly val="1"/>
    <c:dispBlanksAs val="gap"/>
    <c:showDLblsOverMax val="0"/>
  </c:chart>
  <c:txPr>
    <a:bodyPr/>
    <a:lstStyle/>
    <a:p>
      <a:pPr>
        <a:defRPr sz="1800"/>
      </a:pPr>
      <a:endParaRPr lang="en-US"/>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9C6D345-28AE-4762-8CEB-96F01F9F746F}" type="datetimeFigureOut">
              <a:rPr lang="en-US" smtClean="0"/>
              <a:t>6/24/2015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06092EF-6ED6-48A0-B4FC-5F91104BED20}" type="slidenum">
              <a:rPr lang="en-US" smtClean="0"/>
              <a:t>‹#›</a:t>
            </a:fld>
            <a:endParaRPr lang="en-US"/>
          </a:p>
        </p:txBody>
      </p:sp>
    </p:spTree>
    <p:extLst>
      <p:ext uri="{BB962C8B-B14F-4D97-AF65-F5344CB8AC3E}">
        <p14:creationId xmlns:p14="http://schemas.microsoft.com/office/powerpoint/2010/main" val="653146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you may have heard in Dr. </a:t>
            </a:r>
            <a:r>
              <a:rPr lang="en-US" dirty="0" err="1" smtClean="0"/>
              <a:t>Lassina</a:t>
            </a:r>
            <a:r>
              <a:rPr lang="en-US" dirty="0" smtClean="0"/>
              <a:t> </a:t>
            </a:r>
            <a:r>
              <a:rPr lang="en-US" dirty="0" err="1" smtClean="0"/>
              <a:t>Zerbo’s</a:t>
            </a:r>
            <a:r>
              <a:rPr lang="en-US" dirty="0" smtClean="0"/>
              <a:t> opening remarks NET-VISA is</a:t>
            </a:r>
            <a:r>
              <a:rPr lang="en-US" baseline="0" dirty="0" smtClean="0"/>
              <a:t> a Bayesian Approach for network processing that came out of the early </a:t>
            </a:r>
            <a:r>
              <a:rPr lang="en-US" baseline="0" dirty="0" err="1" smtClean="0"/>
              <a:t>SnT</a:t>
            </a:r>
            <a:r>
              <a:rPr lang="en-US" baseline="0" dirty="0" smtClean="0"/>
              <a:t> conferences. It has been heavily supported by the CTBTO.</a:t>
            </a:r>
          </a:p>
          <a:p>
            <a:r>
              <a:rPr lang="en-US" dirty="0" smtClean="0"/>
              <a:t>In this work we describe the ongoing extension of our model in collaboration with our colleagues in ISC Dr. Dmitry </a:t>
            </a:r>
            <a:r>
              <a:rPr lang="en-US" dirty="0" err="1" smtClean="0"/>
              <a:t>Storchak</a:t>
            </a:r>
            <a:r>
              <a:rPr lang="en-US" dirty="0" smtClean="0"/>
              <a:t>.</a:t>
            </a:r>
          </a:p>
        </p:txBody>
      </p:sp>
      <p:sp>
        <p:nvSpPr>
          <p:cNvPr id="4" name="Slide Number Placeholder 3"/>
          <p:cNvSpPr>
            <a:spLocks noGrp="1"/>
          </p:cNvSpPr>
          <p:nvPr>
            <p:ph type="sldNum" sz="quarter" idx="10"/>
          </p:nvPr>
        </p:nvSpPr>
        <p:spPr/>
        <p:txBody>
          <a:bodyPr/>
          <a:lstStyle/>
          <a:p>
            <a:fld id="{A06092EF-6ED6-48A0-B4FC-5F91104BED20}" type="slidenum">
              <a:rPr lang="en-US" smtClean="0"/>
              <a:t>1</a:t>
            </a:fld>
            <a:endParaRPr lang="en-US"/>
          </a:p>
        </p:txBody>
      </p:sp>
    </p:spTree>
    <p:extLst>
      <p:ext uri="{BB962C8B-B14F-4D97-AF65-F5344CB8AC3E}">
        <p14:creationId xmlns:p14="http://schemas.microsoft.com/office/powerpoint/2010/main" val="28217176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will first give</a:t>
            </a:r>
            <a:r>
              <a:rPr lang="en-US" baseline="0" dirty="0" smtClean="0"/>
              <a:t> an overview of our Bayesian approach before delving into the new depth model that we have added in collaboration with ISC.</a:t>
            </a:r>
          </a:p>
          <a:p>
            <a:r>
              <a:rPr lang="en-US" baseline="0" dirty="0" smtClean="0"/>
              <a:t>Next I will describe some of our results specially on explosions, which is of course the ultimate objective of the CTBTO.</a:t>
            </a:r>
          </a:p>
          <a:p>
            <a:r>
              <a:rPr lang="en-US" baseline="0" dirty="0" smtClean="0"/>
              <a:t>And finally, I will talk a little bit about our current status</a:t>
            </a:r>
            <a:endParaRPr lang="en-US" dirty="0"/>
          </a:p>
        </p:txBody>
      </p:sp>
      <p:sp>
        <p:nvSpPr>
          <p:cNvPr id="4" name="Slide Number Placeholder 3"/>
          <p:cNvSpPr>
            <a:spLocks noGrp="1"/>
          </p:cNvSpPr>
          <p:nvPr>
            <p:ph type="sldNum" sz="quarter" idx="10"/>
          </p:nvPr>
        </p:nvSpPr>
        <p:spPr/>
        <p:txBody>
          <a:bodyPr/>
          <a:lstStyle/>
          <a:p>
            <a:fld id="{A06092EF-6ED6-48A0-B4FC-5F91104BED20}" type="slidenum">
              <a:rPr lang="en-US" smtClean="0"/>
              <a:t>2</a:t>
            </a:fld>
            <a:endParaRPr lang="en-US"/>
          </a:p>
        </p:txBody>
      </p:sp>
    </p:spTree>
    <p:extLst>
      <p:ext uri="{BB962C8B-B14F-4D97-AF65-F5344CB8AC3E}">
        <p14:creationId xmlns:p14="http://schemas.microsoft.com/office/powerpoint/2010/main" val="17765423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Bayesian approach can be summarized very easily by</a:t>
            </a:r>
            <a:r>
              <a:rPr lang="en-US" baseline="0" dirty="0" smtClean="0"/>
              <a:t> describing the prior and the likelihood. Thee is a prior distribution of event locations. Event may or may not be detected. And if detected they produce certain attributes. At the same time stations can produce noise which can have its own attributes. Once we have this model, inference is simply a matter of finding an event bulletin with the highest probability. Event definition criteria is very simple: An event is built if the event hypothesis has higher probability than the noise hypothesis.</a:t>
            </a:r>
            <a:endParaRPr lang="en-US" dirty="0"/>
          </a:p>
        </p:txBody>
      </p:sp>
      <p:sp>
        <p:nvSpPr>
          <p:cNvPr id="4" name="Slide Number Placeholder 3"/>
          <p:cNvSpPr>
            <a:spLocks noGrp="1"/>
          </p:cNvSpPr>
          <p:nvPr>
            <p:ph type="sldNum" sz="quarter" idx="10"/>
          </p:nvPr>
        </p:nvSpPr>
        <p:spPr/>
        <p:txBody>
          <a:bodyPr/>
          <a:lstStyle/>
          <a:p>
            <a:fld id="{A06092EF-6ED6-48A0-B4FC-5F91104BED20}" type="slidenum">
              <a:rPr lang="en-US" smtClean="0"/>
              <a:t>3</a:t>
            </a:fld>
            <a:endParaRPr lang="en-US"/>
          </a:p>
        </p:txBody>
      </p:sp>
    </p:spTree>
    <p:extLst>
      <p:ext uri="{BB962C8B-B14F-4D97-AF65-F5344CB8AC3E}">
        <p14:creationId xmlns:p14="http://schemas.microsoft.com/office/powerpoint/2010/main" val="11169711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ISC data for known earthquakes</a:t>
            </a:r>
            <a:endParaRPr lang="en-US" dirty="0"/>
          </a:p>
        </p:txBody>
      </p:sp>
      <p:sp>
        <p:nvSpPr>
          <p:cNvPr id="4" name="Slide Number Placeholder 3"/>
          <p:cNvSpPr>
            <a:spLocks noGrp="1"/>
          </p:cNvSpPr>
          <p:nvPr>
            <p:ph type="sldNum" sz="quarter" idx="10"/>
          </p:nvPr>
        </p:nvSpPr>
        <p:spPr/>
        <p:txBody>
          <a:bodyPr/>
          <a:lstStyle/>
          <a:p>
            <a:fld id="{A06092EF-6ED6-48A0-B4FC-5F91104BED20}" type="slidenum">
              <a:rPr lang="en-US" smtClean="0"/>
              <a:t>4</a:t>
            </a:fld>
            <a:endParaRPr lang="en-US"/>
          </a:p>
        </p:txBody>
      </p:sp>
    </p:spTree>
    <p:extLst>
      <p:ext uri="{BB962C8B-B14F-4D97-AF65-F5344CB8AC3E}">
        <p14:creationId xmlns:p14="http://schemas.microsoft.com/office/powerpoint/2010/main" val="16626581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06092EF-6ED6-48A0-B4FC-5F91104BED20}" type="slidenum">
              <a:rPr lang="en-US" smtClean="0"/>
              <a:t>9</a:t>
            </a:fld>
            <a:endParaRPr lang="en-US"/>
          </a:p>
        </p:txBody>
      </p:sp>
    </p:spTree>
    <p:extLst>
      <p:ext uri="{BB962C8B-B14F-4D97-AF65-F5344CB8AC3E}">
        <p14:creationId xmlns:p14="http://schemas.microsoft.com/office/powerpoint/2010/main" val="9742749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each depth we need a probability density which is based on</a:t>
            </a:r>
            <a:r>
              <a:rPr lang="en-US" baseline="0" dirty="0" smtClean="0"/>
              <a:t> something called a kernel density estimate. And a key parameter that goes into a kernel density function is the bandwidth of the kernel. Or in layman’s terms the spread of each data point.</a:t>
            </a:r>
          </a:p>
          <a:p>
            <a:r>
              <a:rPr lang="en-US" baseline="0" dirty="0" smtClean="0"/>
              <a:t>In this picture, which was built using 10 days of CTBT events, we can see the effect of building a kernel density estimate using increasing bandwidths.</a:t>
            </a:r>
          </a:p>
          <a:p>
            <a:r>
              <a:rPr lang="en-US" baseline="0" dirty="0" smtClean="0"/>
              <a:t>At small bandwidths we get a very sharp estimate, but it misses important seismic contours specially around the spreading ridges.</a:t>
            </a:r>
          </a:p>
          <a:p>
            <a:r>
              <a:rPr lang="en-US" baseline="0" dirty="0" smtClean="0"/>
              <a:t>But if there is a very large bandwidth then the probability is almost like a uniform distribution.</a:t>
            </a:r>
          </a:p>
          <a:p>
            <a:r>
              <a:rPr lang="en-US" baseline="0" dirty="0" smtClean="0"/>
              <a:t>We need something in between – we learn this using leave-one-out cross-validation.</a:t>
            </a:r>
            <a:endParaRPr lang="en-US" dirty="0"/>
          </a:p>
        </p:txBody>
      </p:sp>
      <p:sp>
        <p:nvSpPr>
          <p:cNvPr id="4" name="Slide Number Placeholder 3"/>
          <p:cNvSpPr>
            <a:spLocks noGrp="1"/>
          </p:cNvSpPr>
          <p:nvPr>
            <p:ph type="sldNum" sz="quarter" idx="10"/>
          </p:nvPr>
        </p:nvSpPr>
        <p:spPr/>
        <p:txBody>
          <a:bodyPr/>
          <a:lstStyle/>
          <a:p>
            <a:fld id="{A06092EF-6ED6-48A0-B4FC-5F91104BED20}" type="slidenum">
              <a:rPr lang="en-US" smtClean="0"/>
              <a:t>12</a:t>
            </a:fld>
            <a:endParaRPr lang="en-US"/>
          </a:p>
        </p:txBody>
      </p:sp>
    </p:spTree>
    <p:extLst>
      <p:ext uri="{BB962C8B-B14F-4D97-AF65-F5344CB8AC3E}">
        <p14:creationId xmlns:p14="http://schemas.microsoft.com/office/powerpoint/2010/main" val="10804303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each depth layer, we repeat the cross-validation</a:t>
            </a:r>
            <a:r>
              <a:rPr lang="en-US" baseline="0" dirty="0" smtClean="0"/>
              <a:t> process to obtain the optimal bandwidth at that depth.</a:t>
            </a:r>
          </a:p>
          <a:p>
            <a:r>
              <a:rPr lang="en-US" baseline="0" dirty="0" smtClean="0"/>
              <a:t>…</a:t>
            </a:r>
            <a:endParaRPr lang="en-US" dirty="0" smtClean="0"/>
          </a:p>
          <a:p>
            <a:r>
              <a:rPr lang="en-US" dirty="0" smtClean="0"/>
              <a:t>As we</a:t>
            </a:r>
            <a:r>
              <a:rPr lang="en-US" baseline="0" dirty="0" smtClean="0"/>
              <a:t> go deeper into the earth’s crust the optimal bandwidth decreases which says that at great depths events don’t have much novelty. Note: there are still clusters and widely spread out clusters but these clusters have sharp boundaries whereas on the surface the clusters of events have diffuse boundaries.</a:t>
            </a:r>
            <a:endParaRPr lang="en-US" dirty="0"/>
          </a:p>
        </p:txBody>
      </p:sp>
      <p:sp>
        <p:nvSpPr>
          <p:cNvPr id="4" name="Slide Number Placeholder 3"/>
          <p:cNvSpPr>
            <a:spLocks noGrp="1"/>
          </p:cNvSpPr>
          <p:nvPr>
            <p:ph type="sldNum" sz="quarter" idx="10"/>
          </p:nvPr>
        </p:nvSpPr>
        <p:spPr/>
        <p:txBody>
          <a:bodyPr/>
          <a:lstStyle/>
          <a:p>
            <a:fld id="{A06092EF-6ED6-48A0-B4FC-5F91104BED20}" type="slidenum">
              <a:rPr lang="en-US" smtClean="0"/>
              <a:t>13</a:t>
            </a:fld>
            <a:endParaRPr lang="en-US"/>
          </a:p>
        </p:txBody>
      </p:sp>
    </p:spTree>
    <p:extLst>
      <p:ext uri="{BB962C8B-B14F-4D97-AF65-F5344CB8AC3E}">
        <p14:creationId xmlns:p14="http://schemas.microsoft.com/office/powerpoint/2010/main" val="16620913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 this is using automatic arrivals</a:t>
            </a:r>
            <a:endParaRPr lang="en-US" dirty="0"/>
          </a:p>
        </p:txBody>
      </p:sp>
      <p:sp>
        <p:nvSpPr>
          <p:cNvPr id="4" name="Slide Number Placeholder 3"/>
          <p:cNvSpPr>
            <a:spLocks noGrp="1"/>
          </p:cNvSpPr>
          <p:nvPr>
            <p:ph type="sldNum" sz="quarter" idx="10"/>
          </p:nvPr>
        </p:nvSpPr>
        <p:spPr/>
        <p:txBody>
          <a:bodyPr/>
          <a:lstStyle/>
          <a:p>
            <a:fld id="{A06092EF-6ED6-48A0-B4FC-5F91104BED20}" type="slidenum">
              <a:rPr lang="en-US" smtClean="0"/>
              <a:t>23</a:t>
            </a:fld>
            <a:endParaRPr lang="en-US"/>
          </a:p>
        </p:txBody>
      </p:sp>
    </p:spTree>
    <p:extLst>
      <p:ext uri="{BB962C8B-B14F-4D97-AF65-F5344CB8AC3E}">
        <p14:creationId xmlns:p14="http://schemas.microsoft.com/office/powerpoint/2010/main" val="3653246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Answer: I honestly don’t know. I</a:t>
            </a:r>
            <a:r>
              <a:rPr lang="en-US" baseline="0" dirty="0" smtClean="0"/>
              <a:t> can say though that a lot of progress is being made</a:t>
            </a:r>
            <a:endParaRPr lang="en-US" dirty="0"/>
          </a:p>
        </p:txBody>
      </p:sp>
      <p:sp>
        <p:nvSpPr>
          <p:cNvPr id="4" name="Slide Number Placeholder 3"/>
          <p:cNvSpPr>
            <a:spLocks noGrp="1"/>
          </p:cNvSpPr>
          <p:nvPr>
            <p:ph type="sldNum" sz="quarter" idx="10"/>
          </p:nvPr>
        </p:nvSpPr>
        <p:spPr/>
        <p:txBody>
          <a:bodyPr/>
          <a:lstStyle/>
          <a:p>
            <a:fld id="{A06092EF-6ED6-48A0-B4FC-5F91104BED20}" type="slidenum">
              <a:rPr lang="en-US" smtClean="0"/>
              <a:t>24</a:t>
            </a:fld>
            <a:endParaRPr lang="en-US"/>
          </a:p>
        </p:txBody>
      </p:sp>
    </p:spTree>
    <p:extLst>
      <p:ext uri="{BB962C8B-B14F-4D97-AF65-F5344CB8AC3E}">
        <p14:creationId xmlns:p14="http://schemas.microsoft.com/office/powerpoint/2010/main" val="42071439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609601"/>
            <a:ext cx="7772400" cy="4267200"/>
          </a:xfrm>
        </p:spPr>
        <p:txBody>
          <a:bodyPr anchor="b">
            <a:noAutofit/>
          </a:bodyPr>
          <a:lstStyle>
            <a:lvl1pPr>
              <a:lnSpc>
                <a:spcPct val="100000"/>
              </a:lnSpc>
              <a:defRPr sz="8000"/>
            </a:lvl1pPr>
          </a:lstStyle>
          <a:p>
            <a:r>
              <a:rPr lang="en-US" smtClean="0"/>
              <a:t>Click to edit Master title style</a:t>
            </a:r>
            <a:endParaRPr lang="en-US" dirty="0"/>
          </a:p>
        </p:txBody>
      </p:sp>
      <p:sp>
        <p:nvSpPr>
          <p:cNvPr id="3" name="Subtitle 2"/>
          <p:cNvSpPr>
            <a:spLocks noGrp="1"/>
          </p:cNvSpPr>
          <p:nvPr>
            <p:ph type="subTitle" idx="1"/>
          </p:nvPr>
        </p:nvSpPr>
        <p:spPr>
          <a:xfrm>
            <a:off x="1371600" y="4953000"/>
            <a:ext cx="6400800" cy="1219200"/>
          </a:xfrm>
        </p:spPr>
        <p:txBody>
          <a:bodyPr>
            <a:normAutofit/>
          </a:bodyPr>
          <a:lstStyle>
            <a:lvl1pPr marL="0" indent="0" algn="ctr">
              <a:buNone/>
              <a:defRPr sz="24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7" name="Date Placeholder 6"/>
          <p:cNvSpPr>
            <a:spLocks noGrp="1"/>
          </p:cNvSpPr>
          <p:nvPr>
            <p:ph type="dt" sz="half" idx="10"/>
          </p:nvPr>
        </p:nvSpPr>
        <p:spPr/>
        <p:txBody>
          <a:bodyPr/>
          <a:lstStyle/>
          <a:p>
            <a:fld id="{465439BB-27B3-4B29-A96A-18284E571E49}" type="datetimeFigureOut">
              <a:rPr lang="en-US" smtClean="0"/>
              <a:t>6/24/2015</a:t>
            </a:fld>
            <a:endParaRPr lang="en-US"/>
          </a:p>
        </p:txBody>
      </p:sp>
      <p:sp>
        <p:nvSpPr>
          <p:cNvPr id="8" name="Slide Number Placeholder 7"/>
          <p:cNvSpPr>
            <a:spLocks noGrp="1"/>
          </p:cNvSpPr>
          <p:nvPr>
            <p:ph type="sldNum" sz="quarter" idx="11"/>
          </p:nvPr>
        </p:nvSpPr>
        <p:spPr/>
        <p:txBody>
          <a:bodyPr/>
          <a:lstStyle/>
          <a:p>
            <a:fld id="{C803BA7B-FAD0-4846-ACA5-23F9D30F3397}" type="slidenum">
              <a:rPr lang="en-US" smtClean="0"/>
              <a:t>‹#›</a:t>
            </a:fld>
            <a:endParaRPr lang="en-US"/>
          </a:p>
        </p:txBody>
      </p:sp>
      <p:sp>
        <p:nvSpPr>
          <p:cNvPr id="9" name="Footer Placeholder 8"/>
          <p:cNvSpPr>
            <a:spLocks noGrp="1"/>
          </p:cNvSpPr>
          <p:nvPr>
            <p:ph type="ftr" sz="quarter" idx="12"/>
          </p:nvPr>
        </p:nvSpPr>
        <p:spPr/>
        <p:txBody>
          <a:bodyPr/>
          <a:lstStyle/>
          <a:p>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65439BB-27B3-4B29-A96A-18284E571E49}" type="datetimeFigureOut">
              <a:rPr lang="en-US" smtClean="0"/>
              <a:t>6/24/2015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803BA7B-FAD0-4846-ACA5-23F9D30F3397}"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65439BB-27B3-4B29-A96A-18284E571E49}" type="datetimeFigureOut">
              <a:rPr lang="en-US" smtClean="0"/>
              <a:t>6/24/2015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803BA7B-FAD0-4846-ACA5-23F9D30F3397}"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lvl5pPr>
              <a:defRPr/>
            </a:lvl5pPr>
            <a:lvl6pPr>
              <a:defRPr/>
            </a:lvl6pPr>
            <a:lvl7pPr>
              <a:defRPr/>
            </a:lvl7pPr>
            <a:lvl8pPr>
              <a:defRPr/>
            </a:lvl8pPr>
            <a:lvl9pPr>
              <a:buFont typeface="Arial" pitchFamily="34" charset="0"/>
              <a:buChar char="•"/>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Date Placeholder 3"/>
          <p:cNvSpPr>
            <a:spLocks noGrp="1"/>
          </p:cNvSpPr>
          <p:nvPr>
            <p:ph type="dt" sz="half" idx="10"/>
          </p:nvPr>
        </p:nvSpPr>
        <p:spPr/>
        <p:txBody>
          <a:bodyPr/>
          <a:lstStyle/>
          <a:p>
            <a:fld id="{465439BB-27B3-4B29-A96A-18284E571E49}" type="datetimeFigureOut">
              <a:rPr lang="en-US" smtClean="0"/>
              <a:t>6/24/2015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803BA7B-FAD0-4846-ACA5-23F9D30F3397}"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371600"/>
            <a:ext cx="7772400" cy="2505075"/>
          </a:xfrm>
        </p:spPr>
        <p:txBody>
          <a:bodyPr anchor="b"/>
          <a:lstStyle>
            <a:lvl1pPr algn="ctr" defTabSz="914400" rtl="0" eaLnBrk="1" latinLnBrk="0" hangingPunct="1">
              <a:lnSpc>
                <a:spcPct val="100000"/>
              </a:lnSpc>
              <a:spcBef>
                <a:spcPct val="0"/>
              </a:spcBef>
              <a:buNone/>
              <a:defRPr lang="en-US" sz="4800" kern="1200" dirty="0" smtClean="0">
                <a:solidFill>
                  <a:schemeClr val="tx2"/>
                </a:solidFill>
                <a:effectLst>
                  <a:outerShdw blurRad="63500" dist="38100" dir="5400000" algn="t" rotWithShape="0">
                    <a:prstClr val="black">
                      <a:alpha val="25000"/>
                    </a:prstClr>
                  </a:outerShdw>
                </a:effectLst>
                <a:latin typeface="+mn-lt"/>
                <a:ea typeface="+mj-ea"/>
                <a:cs typeface="+mj-cs"/>
              </a:defRPr>
            </a:lvl1pPr>
          </a:lstStyle>
          <a:p>
            <a:r>
              <a:rPr lang="en-US" smtClean="0"/>
              <a:t>Click to edit Master title style</a:t>
            </a:r>
            <a:endParaRPr lang="en-US" dirty="0"/>
          </a:p>
        </p:txBody>
      </p:sp>
      <p:sp>
        <p:nvSpPr>
          <p:cNvPr id="3" name="Text Placeholder 2"/>
          <p:cNvSpPr>
            <a:spLocks noGrp="1"/>
          </p:cNvSpPr>
          <p:nvPr>
            <p:ph type="body" idx="1"/>
          </p:nvPr>
        </p:nvSpPr>
        <p:spPr>
          <a:xfrm>
            <a:off x="722313" y="4068763"/>
            <a:ext cx="7772400" cy="1131887"/>
          </a:xfrm>
        </p:spPr>
        <p:txBody>
          <a:bodyPr anchor="t"/>
          <a:lstStyle>
            <a:lvl1pPr marL="0" indent="0" algn="ctr">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65439BB-27B3-4B29-A96A-18284E571E49}" type="datetimeFigureOut">
              <a:rPr lang="en-US" smtClean="0"/>
              <a:t>6/24/2015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803BA7B-FAD0-4846-ACA5-23F9D30F3397}" type="slidenum">
              <a:rPr lang="en-US" smtClean="0"/>
              <a:t>‹#›</a:t>
            </a:fld>
            <a:endParaRPr lang="en-US"/>
          </a:p>
        </p:txBody>
      </p:sp>
      <p:sp>
        <p:nvSpPr>
          <p:cNvPr id="7" name="Oval 6"/>
          <p:cNvSpPr/>
          <p:nvPr/>
        </p:nvSpPr>
        <p:spPr>
          <a:xfrm>
            <a:off x="4495800" y="3924300"/>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4695825" y="3924300"/>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4296728" y="3924300"/>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3"/>
          <p:cNvSpPr>
            <a:spLocks noGrp="1"/>
          </p:cNvSpPr>
          <p:nvPr>
            <p:ph sz="half" idx="2"/>
          </p:nvPr>
        </p:nvSpPr>
        <p:spPr>
          <a:xfrm>
            <a:off x="4648200" y="1600200"/>
            <a:ext cx="4038600" cy="4525963"/>
          </a:xfrm>
        </p:spPr>
        <p:txBody>
          <a:bodyPr/>
          <a:lstStyle>
            <a:lvl1pPr>
              <a:defRPr sz="24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Date Placeholder 4"/>
          <p:cNvSpPr>
            <a:spLocks noGrp="1"/>
          </p:cNvSpPr>
          <p:nvPr>
            <p:ph type="dt" sz="half" idx="10"/>
          </p:nvPr>
        </p:nvSpPr>
        <p:spPr/>
        <p:txBody>
          <a:bodyPr/>
          <a:lstStyle/>
          <a:p>
            <a:fld id="{465439BB-27B3-4B29-A96A-18284E571E49}" type="datetimeFigureOut">
              <a:rPr lang="en-US" smtClean="0"/>
              <a:t>6/24/2015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803BA7B-FAD0-4846-ACA5-23F9D30F3397}" type="slidenum">
              <a:rPr lang="en-US" smtClean="0"/>
              <a:t>‹#›</a:t>
            </a:fld>
            <a:endParaRPr lang="en-US"/>
          </a:p>
        </p:txBody>
      </p:sp>
      <p:sp>
        <p:nvSpPr>
          <p:cNvPr id="9" name="Content Placeholder 8"/>
          <p:cNvSpPr>
            <a:spLocks noGrp="1"/>
          </p:cNvSpPr>
          <p:nvPr>
            <p:ph sz="quarter" idx="13"/>
          </p:nvPr>
        </p:nvSpPr>
        <p:spPr>
          <a:xfrm>
            <a:off x="365760" y="1600200"/>
            <a:ext cx="4041648" cy="452628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600200"/>
            <a:ext cx="4040188" cy="609600"/>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5" name="Text Placeholder 4"/>
          <p:cNvSpPr>
            <a:spLocks noGrp="1"/>
          </p:cNvSpPr>
          <p:nvPr>
            <p:ph type="body" sz="quarter" idx="3"/>
          </p:nvPr>
        </p:nvSpPr>
        <p:spPr>
          <a:xfrm>
            <a:off x="4648200" y="1600200"/>
            <a:ext cx="4041775" cy="609600"/>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7" name="Date Placeholder 6"/>
          <p:cNvSpPr>
            <a:spLocks noGrp="1"/>
          </p:cNvSpPr>
          <p:nvPr>
            <p:ph type="dt" sz="half" idx="10"/>
          </p:nvPr>
        </p:nvSpPr>
        <p:spPr/>
        <p:txBody>
          <a:bodyPr/>
          <a:lstStyle/>
          <a:p>
            <a:fld id="{465439BB-27B3-4B29-A96A-18284E571E49}" type="datetimeFigureOut">
              <a:rPr lang="en-US" smtClean="0"/>
              <a:t>6/24/2015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803BA7B-FAD0-4846-ACA5-23F9D30F3397}" type="slidenum">
              <a:rPr lang="en-US" smtClean="0"/>
              <a:t>‹#›</a:t>
            </a:fld>
            <a:endParaRPr lang="en-US"/>
          </a:p>
        </p:txBody>
      </p:sp>
      <p:sp>
        <p:nvSpPr>
          <p:cNvPr id="11" name="Content Placeholder 10"/>
          <p:cNvSpPr>
            <a:spLocks noGrp="1"/>
          </p:cNvSpPr>
          <p:nvPr>
            <p:ph sz="quarter" idx="13"/>
          </p:nvPr>
        </p:nvSpPr>
        <p:spPr>
          <a:xfrm>
            <a:off x="457200" y="2212848"/>
            <a:ext cx="4041648" cy="391363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Content Placeholder 12"/>
          <p:cNvSpPr>
            <a:spLocks noGrp="1"/>
          </p:cNvSpPr>
          <p:nvPr>
            <p:ph sz="quarter" idx="14"/>
          </p:nvPr>
        </p:nvSpPr>
        <p:spPr>
          <a:xfrm>
            <a:off x="4672584" y="2212848"/>
            <a:ext cx="4041648" cy="39131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465439BB-27B3-4B29-A96A-18284E571E49}" type="datetimeFigureOut">
              <a:rPr lang="en-US" smtClean="0"/>
              <a:t>6/24/2015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803BA7B-FAD0-4846-ACA5-23F9D30F3397}"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65439BB-27B3-4B29-A96A-18284E571E49}" type="datetimeFigureOut">
              <a:rPr lang="en-US" smtClean="0"/>
              <a:t>6/24/2015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803BA7B-FAD0-4846-ACA5-23F9D30F3397}"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07087" y="266700"/>
            <a:ext cx="3008313" cy="2095500"/>
          </a:xfrm>
        </p:spPr>
        <p:txBody>
          <a:bodyPr anchor="b"/>
          <a:lstStyle>
            <a:lvl1pPr algn="ctr">
              <a:lnSpc>
                <a:spcPct val="100000"/>
              </a:lnSpc>
              <a:defRPr sz="2800" b="0">
                <a:effectLst>
                  <a:outerShdw blurRad="50800" dist="25400" dir="5400000" algn="t" rotWithShape="0">
                    <a:prstClr val="black">
                      <a:alpha val="25000"/>
                    </a:prstClr>
                  </a:outerShdw>
                </a:effectLst>
              </a:defRPr>
            </a:lvl1pPr>
          </a:lstStyle>
          <a:p>
            <a:r>
              <a:rPr lang="en-US" smtClean="0"/>
              <a:t>Click to edit Master title style</a:t>
            </a:r>
            <a:endParaRPr lang="en-US" dirty="0"/>
          </a:p>
        </p:txBody>
      </p:sp>
      <p:sp>
        <p:nvSpPr>
          <p:cNvPr id="3" name="Content Placeholder 2"/>
          <p:cNvSpPr>
            <a:spLocks noGrp="1"/>
          </p:cNvSpPr>
          <p:nvPr>
            <p:ph idx="1"/>
          </p:nvPr>
        </p:nvSpPr>
        <p:spPr>
          <a:xfrm>
            <a:off x="719137" y="273050"/>
            <a:ext cx="4995863"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5907087" y="2438400"/>
            <a:ext cx="3008313" cy="3687763"/>
          </a:xfrm>
        </p:spPr>
        <p:txBody>
          <a:bodyPr>
            <a:normAutofit/>
          </a:bodyPr>
          <a:lstStyle>
            <a:lvl1pPr marL="0" indent="0" algn="ctr">
              <a:lnSpc>
                <a:spcPct val="125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65439BB-27B3-4B29-A96A-18284E571E49}" type="datetimeFigureOut">
              <a:rPr lang="en-US" smtClean="0"/>
              <a:t>6/24/2015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803BA7B-FAD0-4846-ACA5-23F9D30F3397}"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79576" y="228600"/>
            <a:ext cx="5711824" cy="895350"/>
          </a:xfrm>
        </p:spPr>
        <p:txBody>
          <a:bodyPr anchor="b"/>
          <a:lstStyle>
            <a:lvl1pPr algn="ctr">
              <a:lnSpc>
                <a:spcPct val="100000"/>
              </a:lnSpc>
              <a:defRPr sz="2800" b="0"/>
            </a:lvl1pPr>
          </a:lstStyle>
          <a:p>
            <a:r>
              <a:rPr lang="en-US" smtClean="0"/>
              <a:t>Click to edit Master title style</a:t>
            </a:r>
            <a:endParaRPr lang="en-US" dirty="0"/>
          </a:p>
        </p:txBody>
      </p:sp>
      <p:sp>
        <p:nvSpPr>
          <p:cNvPr id="3" name="Picture Placeholder 2"/>
          <p:cNvSpPr>
            <a:spLocks noGrp="1"/>
          </p:cNvSpPr>
          <p:nvPr>
            <p:ph type="pic" idx="1"/>
          </p:nvPr>
        </p:nvSpPr>
        <p:spPr>
          <a:xfrm>
            <a:off x="1508126" y="1143000"/>
            <a:ext cx="6054724" cy="4541044"/>
          </a:xfrm>
          <a:ln w="76200">
            <a:solidFill>
              <a:schemeClr val="bg1"/>
            </a:solidFill>
          </a:ln>
          <a:effectLst>
            <a:outerShdw blurRad="88900" dist="50800" dir="5400000" algn="ctr" rotWithShape="0">
              <a:srgbClr val="000000">
                <a:alpha val="25000"/>
              </a:srgbClr>
            </a:outerShdw>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1679576" y="5810250"/>
            <a:ext cx="5711824" cy="5334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65439BB-27B3-4B29-A96A-18284E571E49}" type="datetimeFigureOut">
              <a:rPr lang="en-US" smtClean="0"/>
              <a:t>6/24/2015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803BA7B-FAD0-4846-ACA5-23F9D30F3397}"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0"/>
            <a:ext cx="8229600" cy="1600200"/>
          </a:xfrm>
          <a:prstGeom prst="rect">
            <a:avLst/>
          </a:prstGeom>
        </p:spPr>
        <p:txBody>
          <a:bodyPr vert="horz" lIns="91440" tIns="45720" rIns="91440" bIns="45720" rtlCol="0" anchor="b">
            <a:no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Date Placeholder 3"/>
          <p:cNvSpPr>
            <a:spLocks noGrp="1"/>
          </p:cNvSpPr>
          <p:nvPr>
            <p:ph type="dt" sz="half" idx="2"/>
          </p:nvPr>
        </p:nvSpPr>
        <p:spPr>
          <a:xfrm>
            <a:off x="6363347" y="6356350"/>
            <a:ext cx="2085975" cy="365125"/>
          </a:xfrm>
          <a:prstGeom prst="rect">
            <a:avLst/>
          </a:prstGeom>
        </p:spPr>
        <p:txBody>
          <a:bodyPr vert="horz" lIns="91440" tIns="45720" rIns="45720" bIns="45720" rtlCol="0" anchor="ctr"/>
          <a:lstStyle>
            <a:lvl1pPr algn="r">
              <a:defRPr sz="1200">
                <a:solidFill>
                  <a:schemeClr val="tx1">
                    <a:lumMod val="65000"/>
                    <a:lumOff val="35000"/>
                  </a:schemeClr>
                </a:solidFill>
                <a:latin typeface="Century Gothic" pitchFamily="34" charset="0"/>
              </a:defRPr>
            </a:lvl1pPr>
          </a:lstStyle>
          <a:p>
            <a:fld id="{465439BB-27B3-4B29-A96A-18284E571E49}" type="datetimeFigureOut">
              <a:rPr lang="en-US" smtClean="0"/>
              <a:t>6/24/2015</a:t>
            </a:fld>
            <a:endParaRPr lang="en-US"/>
          </a:p>
        </p:txBody>
      </p:sp>
      <p:sp>
        <p:nvSpPr>
          <p:cNvPr id="5" name="Footer Placeholder 4"/>
          <p:cNvSpPr>
            <a:spLocks noGrp="1"/>
          </p:cNvSpPr>
          <p:nvPr>
            <p:ph type="ftr" sz="quarter" idx="3"/>
          </p:nvPr>
        </p:nvSpPr>
        <p:spPr>
          <a:xfrm>
            <a:off x="659165" y="6356350"/>
            <a:ext cx="2847975" cy="365125"/>
          </a:xfrm>
          <a:prstGeom prst="rect">
            <a:avLst/>
          </a:prstGeom>
        </p:spPr>
        <p:txBody>
          <a:bodyPr vert="horz" lIns="45720" tIns="45720" rIns="91440" bIns="45720" rtlCol="0" anchor="ctr"/>
          <a:lstStyle>
            <a:lvl1pPr algn="l">
              <a:defRPr sz="1200">
                <a:solidFill>
                  <a:schemeClr val="tx1">
                    <a:lumMod val="65000"/>
                    <a:lumOff val="35000"/>
                  </a:schemeClr>
                </a:solidFill>
                <a:latin typeface="Century Gothic" pitchFamily="34" charset="0"/>
              </a:defRPr>
            </a:lvl1pPr>
          </a:lstStyle>
          <a:p>
            <a:endParaRPr lang="en-US"/>
          </a:p>
        </p:txBody>
      </p:sp>
      <p:sp>
        <p:nvSpPr>
          <p:cNvPr id="6" name="Slide Number Placeholder 5"/>
          <p:cNvSpPr>
            <a:spLocks noGrp="1"/>
          </p:cNvSpPr>
          <p:nvPr>
            <p:ph type="sldNum" sz="quarter" idx="4"/>
          </p:nvPr>
        </p:nvSpPr>
        <p:spPr>
          <a:xfrm>
            <a:off x="8543278" y="6356350"/>
            <a:ext cx="561975" cy="365125"/>
          </a:xfrm>
          <a:prstGeom prst="rect">
            <a:avLst/>
          </a:prstGeom>
        </p:spPr>
        <p:txBody>
          <a:bodyPr vert="horz" lIns="27432" tIns="45720" rIns="45720" bIns="45720" rtlCol="0" anchor="ctr"/>
          <a:lstStyle>
            <a:lvl1pPr algn="l">
              <a:defRPr sz="1200">
                <a:solidFill>
                  <a:schemeClr val="tx1">
                    <a:lumMod val="65000"/>
                    <a:lumOff val="35000"/>
                  </a:schemeClr>
                </a:solidFill>
                <a:latin typeface="Century Gothic" pitchFamily="34" charset="0"/>
              </a:defRPr>
            </a:lvl1pPr>
          </a:lstStyle>
          <a:p>
            <a:fld id="{C803BA7B-FAD0-4846-ACA5-23F9D30F3397}" type="slidenum">
              <a:rPr lang="en-US" smtClean="0"/>
              <a:t>‹#›</a:t>
            </a:fld>
            <a:endParaRPr lang="en-US"/>
          </a:p>
        </p:txBody>
      </p:sp>
      <p:sp>
        <p:nvSpPr>
          <p:cNvPr id="7" name="Oval 6"/>
          <p:cNvSpPr/>
          <p:nvPr/>
        </p:nvSpPr>
        <p:spPr>
          <a:xfrm>
            <a:off x="8457760" y="6499384"/>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sz="1800" kern="1200">
              <a:solidFill>
                <a:schemeClr val="lt1"/>
              </a:solidFill>
              <a:latin typeface="+mn-lt"/>
              <a:ea typeface="+mn-ea"/>
              <a:cs typeface="+mn-cs"/>
            </a:endParaRPr>
          </a:p>
        </p:txBody>
      </p:sp>
      <p:sp>
        <p:nvSpPr>
          <p:cNvPr id="8" name="Oval 7"/>
          <p:cNvSpPr/>
          <p:nvPr/>
        </p:nvSpPr>
        <p:spPr>
          <a:xfrm>
            <a:off x="569119" y="6499384"/>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 bg1="dk1" tx1="lt1" bg2="dk2" tx2="lt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Lst>
  <p:txStyles>
    <p:titleStyle>
      <a:lvl1pPr algn="ctr" defTabSz="914400" rtl="0" eaLnBrk="1" latinLnBrk="0" hangingPunct="1">
        <a:lnSpc>
          <a:spcPts val="5800"/>
        </a:lnSpc>
        <a:spcBef>
          <a:spcPct val="0"/>
        </a:spcBef>
        <a:buNone/>
        <a:defRPr sz="5400" kern="1200">
          <a:solidFill>
            <a:schemeClr val="tx2"/>
          </a:solidFill>
          <a:effectLst>
            <a:outerShdw blurRad="63500" dist="38100" dir="5400000" algn="t" rotWithShape="0">
              <a:prstClr val="black">
                <a:alpha val="25000"/>
              </a:prstClr>
            </a:outerShdw>
          </a:effectLst>
          <a:latin typeface="+mn-lt"/>
          <a:ea typeface="+mj-ea"/>
          <a:cs typeface="+mj-cs"/>
        </a:defRPr>
      </a:lvl1pPr>
    </p:titleStyle>
    <p:bodyStyle>
      <a:lvl1pPr marL="342900" indent="-342900" algn="l" defTabSz="914400" rtl="0" eaLnBrk="1" latinLnBrk="0" hangingPunct="1">
        <a:spcBef>
          <a:spcPct val="20000"/>
        </a:spcBef>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JPG"/></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20.png"/><Relationship Id="rId7"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2.png"/><Relationship Id="rId11" Type="http://schemas.openxmlformats.org/officeDocument/2006/relationships/image" Target="../media/image27.png"/><Relationship Id="rId5" Type="http://schemas.openxmlformats.org/officeDocument/2006/relationships/image" Target="../media/image22.png"/><Relationship Id="rId10" Type="http://schemas.openxmlformats.org/officeDocument/2006/relationships/image" Target="../media/image26.png"/><Relationship Id="rId4" Type="http://schemas.openxmlformats.org/officeDocument/2006/relationships/image" Target="../media/image21.png"/><Relationship Id="rId9"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10.jpg"/><Relationship Id="rId3" Type="http://schemas.openxmlformats.org/officeDocument/2006/relationships/image" Target="../media/image5.png"/><Relationship Id="rId7" Type="http://schemas.openxmlformats.org/officeDocument/2006/relationships/image" Target="../media/image9.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a:xfrm>
            <a:off x="3875772" y="5261120"/>
            <a:ext cx="2895600" cy="834525"/>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685800" y="609601"/>
            <a:ext cx="7772400" cy="2666999"/>
          </a:xfrm>
        </p:spPr>
        <p:txBody>
          <a:bodyPr>
            <a:normAutofit/>
          </a:bodyPr>
          <a:lstStyle/>
          <a:p>
            <a:r>
              <a:rPr lang="en-US" sz="5400" dirty="0" smtClean="0"/>
              <a:t>Using ISC Data to Build a Prior of Seismicity for NET-VISA</a:t>
            </a:r>
            <a:endParaRPr lang="en-US" sz="5400" dirty="0"/>
          </a:p>
        </p:txBody>
      </p:sp>
      <p:sp>
        <p:nvSpPr>
          <p:cNvPr id="3" name="Subtitle 2"/>
          <p:cNvSpPr>
            <a:spLocks noGrp="1"/>
          </p:cNvSpPr>
          <p:nvPr>
            <p:ph type="subTitle" idx="1"/>
          </p:nvPr>
        </p:nvSpPr>
        <p:spPr>
          <a:xfrm>
            <a:off x="2590800" y="3435128"/>
            <a:ext cx="3352801" cy="1866211"/>
          </a:xfrm>
        </p:spPr>
        <p:txBody>
          <a:bodyPr>
            <a:noAutofit/>
          </a:bodyPr>
          <a:lstStyle/>
          <a:p>
            <a:r>
              <a:rPr lang="en-US" sz="3200" dirty="0" err="1" smtClean="0"/>
              <a:t>Nimar</a:t>
            </a:r>
            <a:r>
              <a:rPr lang="en-US" sz="3200" dirty="0" smtClean="0"/>
              <a:t> Arora</a:t>
            </a:r>
          </a:p>
          <a:p>
            <a:r>
              <a:rPr lang="en-US" sz="3200" dirty="0" smtClean="0"/>
              <a:t>Dmitry </a:t>
            </a:r>
            <a:r>
              <a:rPr lang="en-US" sz="3200" dirty="0" err="1" smtClean="0"/>
              <a:t>Storchak</a:t>
            </a:r>
            <a:r>
              <a:rPr lang="en-US" sz="3200" dirty="0"/>
              <a:t> </a:t>
            </a:r>
            <a:endParaRPr lang="en-US" sz="3200" dirty="0" smtClean="0"/>
          </a:p>
          <a:p>
            <a:r>
              <a:rPr lang="en-US" sz="3200" dirty="0" smtClean="0"/>
              <a:t>Stuart Russell</a:t>
            </a:r>
            <a:endParaRPr lang="en-US" sz="3200" dirty="0"/>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34200" y="5254703"/>
            <a:ext cx="2212206" cy="1603297"/>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5269015"/>
            <a:ext cx="3733800" cy="1605027"/>
          </a:xfrm>
          <a:prstGeom prst="rect">
            <a:avLst/>
          </a:prstGeom>
        </p:spPr>
      </p:pic>
      <p:pic>
        <p:nvPicPr>
          <p:cNvPr id="22" name="Picture 2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875772" y="5261120"/>
            <a:ext cx="2906027" cy="834525"/>
          </a:xfrm>
          <a:prstGeom prst="rect">
            <a:avLst/>
          </a:prstGeom>
        </p:spPr>
      </p:pic>
    </p:spTree>
    <p:extLst>
      <p:ext uri="{BB962C8B-B14F-4D97-AF65-F5344CB8AC3E}">
        <p14:creationId xmlns:p14="http://schemas.microsoft.com/office/powerpoint/2010/main" val="52946090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Probability of an event occurring at a given depth</a:t>
            </a:r>
            <a:endParaRPr lang="en-US" dirty="0"/>
          </a:p>
        </p:txBody>
      </p:sp>
      <p:sp>
        <p:nvSpPr>
          <p:cNvPr id="3" name="Content Placeholder 2"/>
          <p:cNvSpPr>
            <a:spLocks noGrp="1"/>
          </p:cNvSpPr>
          <p:nvPr>
            <p:ph idx="1"/>
          </p:nvPr>
        </p:nvSpPr>
        <p:spPr/>
        <p:txBody>
          <a:bodyPr/>
          <a:lstStyle/>
          <a:p>
            <a:endParaRPr lang="en-US"/>
          </a:p>
        </p:txBody>
      </p:sp>
      <p:pic>
        <p:nvPicPr>
          <p:cNvPr id="11266" name="Picture 2" descr="G:\Bayesian Logic\Work Orders\report13\figures\depthmodel.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6400" y="1638559"/>
            <a:ext cx="6019800" cy="4514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943629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1600200"/>
          </a:xfrm>
        </p:spPr>
        <p:txBody>
          <a:bodyPr/>
          <a:lstStyle/>
          <a:p>
            <a:r>
              <a:rPr lang="en-US" dirty="0" smtClean="0"/>
              <a:t>Kernel bandwidth selection using leave-one-out cross-validation </a:t>
            </a:r>
            <a:endParaRPr lang="en-US" dirty="0"/>
          </a:p>
        </p:txBody>
      </p:sp>
    </p:spTree>
    <p:extLst>
      <p:ext uri="{BB962C8B-B14F-4D97-AF65-F5344CB8AC3E}">
        <p14:creationId xmlns:p14="http://schemas.microsoft.com/office/powerpoint/2010/main" val="118836320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F:\bw0.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721" y="152400"/>
            <a:ext cx="3047780" cy="1828800"/>
          </a:xfrm>
          <a:prstGeom prst="rect">
            <a:avLst/>
          </a:prstGeom>
          <a:noFill/>
          <a:extLst>
            <a:ext uri="{909E8E84-426E-40DD-AFC4-6F175D3DCCD1}">
              <a14:hiddenFill xmlns:a14="http://schemas.microsoft.com/office/drawing/2010/main">
                <a:solidFill>
                  <a:srgbClr val="FFFFFF"/>
                </a:solidFill>
              </a14:hiddenFill>
            </a:ext>
          </a:extLst>
        </p:spPr>
      </p:pic>
      <p:pic>
        <p:nvPicPr>
          <p:cNvPr id="10243" name="Picture 3" descr="F:\bw0.4.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14770" y="152400"/>
            <a:ext cx="3047780" cy="1828800"/>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descr="F:\bw0.6.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062550" y="152400"/>
            <a:ext cx="3047780" cy="1828800"/>
          </a:xfrm>
          <a:prstGeom prst="rect">
            <a:avLst/>
          </a:prstGeom>
          <a:noFill/>
          <a:extLst>
            <a:ext uri="{909E8E84-426E-40DD-AFC4-6F175D3DCCD1}">
              <a14:hiddenFill xmlns:a14="http://schemas.microsoft.com/office/drawing/2010/main">
                <a:solidFill>
                  <a:srgbClr val="FFFFFF"/>
                </a:solidFill>
              </a14:hiddenFill>
            </a:ext>
          </a:extLst>
        </p:spPr>
      </p:pic>
      <p:pic>
        <p:nvPicPr>
          <p:cNvPr id="10245" name="Picture 5" descr="F:\bw0.8.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7721" y="2286000"/>
            <a:ext cx="3047780" cy="1828800"/>
          </a:xfrm>
          <a:prstGeom prst="rect">
            <a:avLst/>
          </a:prstGeom>
          <a:noFill/>
          <a:extLst>
            <a:ext uri="{909E8E84-426E-40DD-AFC4-6F175D3DCCD1}">
              <a14:hiddenFill xmlns:a14="http://schemas.microsoft.com/office/drawing/2010/main">
                <a:solidFill>
                  <a:srgbClr val="FFFFFF"/>
                </a:solidFill>
              </a14:hiddenFill>
            </a:ext>
          </a:extLst>
        </p:spPr>
      </p:pic>
      <p:pic>
        <p:nvPicPr>
          <p:cNvPr id="10246" name="Picture 6" descr="F:\bw1.0.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065501" y="2286000"/>
            <a:ext cx="3047780" cy="1828800"/>
          </a:xfrm>
          <a:prstGeom prst="rect">
            <a:avLst/>
          </a:prstGeom>
          <a:noFill/>
          <a:extLst>
            <a:ext uri="{909E8E84-426E-40DD-AFC4-6F175D3DCCD1}">
              <a14:hiddenFill xmlns:a14="http://schemas.microsoft.com/office/drawing/2010/main">
                <a:solidFill>
                  <a:srgbClr val="FFFFFF"/>
                </a:solidFill>
              </a14:hiddenFill>
            </a:ext>
          </a:extLst>
        </p:spPr>
      </p:pic>
      <p:pic>
        <p:nvPicPr>
          <p:cNvPr id="10247" name="Picture 7" descr="F:\bw1.2.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062550" y="2286000"/>
            <a:ext cx="3047780" cy="1828800"/>
          </a:xfrm>
          <a:prstGeom prst="rect">
            <a:avLst/>
          </a:prstGeom>
          <a:noFill/>
          <a:extLst>
            <a:ext uri="{909E8E84-426E-40DD-AFC4-6F175D3DCCD1}">
              <a14:hiddenFill xmlns:a14="http://schemas.microsoft.com/office/drawing/2010/main">
                <a:solidFill>
                  <a:srgbClr val="FFFFFF"/>
                </a:solidFill>
              </a14:hiddenFill>
            </a:ext>
          </a:extLst>
        </p:spPr>
      </p:pic>
      <p:pic>
        <p:nvPicPr>
          <p:cNvPr id="10248" name="Picture 8" descr="F:\bw1.4.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7723" y="4572000"/>
            <a:ext cx="3047779" cy="1828800"/>
          </a:xfrm>
          <a:prstGeom prst="rect">
            <a:avLst/>
          </a:prstGeom>
          <a:noFill/>
          <a:extLst>
            <a:ext uri="{909E8E84-426E-40DD-AFC4-6F175D3DCCD1}">
              <a14:hiddenFill xmlns:a14="http://schemas.microsoft.com/office/drawing/2010/main">
                <a:solidFill>
                  <a:srgbClr val="FFFFFF"/>
                </a:solidFill>
              </a14:hiddenFill>
            </a:ext>
          </a:extLst>
        </p:spPr>
      </p:pic>
      <p:pic>
        <p:nvPicPr>
          <p:cNvPr id="10249" name="Picture 9" descr="F:\bw1.6.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065502" y="4572000"/>
            <a:ext cx="3047779" cy="1828800"/>
          </a:xfrm>
          <a:prstGeom prst="rect">
            <a:avLst/>
          </a:prstGeom>
          <a:noFill/>
          <a:extLst>
            <a:ext uri="{909E8E84-426E-40DD-AFC4-6F175D3DCCD1}">
              <a14:hiddenFill xmlns:a14="http://schemas.microsoft.com/office/drawing/2010/main">
                <a:solidFill>
                  <a:srgbClr val="FFFFFF"/>
                </a:solidFill>
              </a14:hiddenFill>
            </a:ext>
          </a:extLst>
        </p:spPr>
      </p:pic>
      <p:pic>
        <p:nvPicPr>
          <p:cNvPr id="10250" name="Picture 10" descr="F:\bw1.8.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6106193" y="4572000"/>
            <a:ext cx="3047780" cy="1828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068781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7170" name="Picture 2" descr="G:\Bayesian Logic\Work Orders\report13\figures\isc_depth_loo_bw.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1865" y="609600"/>
            <a:ext cx="7315201" cy="5486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506907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2290" name="Picture 2" descr="F:\snt2015\run263_sel3_end1356998400_ass2_dist180_time2000_cos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342014"/>
            <a:ext cx="7588251" cy="6070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851524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3314" name="Picture 2" descr="F:\snt2015\run263_sel3_end1356998400_ass2_dist180_time2000_cos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1248" y="338328"/>
            <a:ext cx="7589521" cy="60716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69280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 what about explosions?</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372312971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ISC Man-made events – </a:t>
            </a:r>
            <a:r>
              <a:rPr lang="en-US" dirty="0" smtClean="0"/>
              <a:t>2012</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961753357"/>
              </p:ext>
            </p:extLst>
          </p:nvPr>
        </p:nvGraphicFramePr>
        <p:xfrm>
          <a:off x="457200" y="1600200"/>
          <a:ext cx="8229600" cy="4525963"/>
        </p:xfrm>
        <a:graphic>
          <a:graphicData uri="http://schemas.openxmlformats.org/drawingml/2006/chart">
            <c:chart xmlns:c="http://schemas.openxmlformats.org/drawingml/2006/chart" xmlns:r="http://schemas.openxmlformats.org/officeDocument/2006/relationships" r:id="rId2"/>
          </a:graphicData>
        </a:graphic>
      </p:graphicFrame>
      <p:sp>
        <p:nvSpPr>
          <p:cNvPr id="5" name="TextBox 4"/>
          <p:cNvSpPr txBox="1"/>
          <p:nvPr/>
        </p:nvSpPr>
        <p:spPr>
          <a:xfrm>
            <a:off x="2743200" y="6096000"/>
            <a:ext cx="2366353" cy="523220"/>
          </a:xfrm>
          <a:prstGeom prst="rect">
            <a:avLst/>
          </a:prstGeom>
          <a:noFill/>
        </p:spPr>
        <p:txBody>
          <a:bodyPr wrap="none" rtlCol="0">
            <a:spAutoFit/>
          </a:bodyPr>
          <a:lstStyle/>
          <a:p>
            <a:r>
              <a:rPr lang="en-US" sz="2800" dirty="0" smtClean="0"/>
              <a:t>Azimuth Gap</a:t>
            </a:r>
            <a:endParaRPr lang="en-US" sz="2800" dirty="0"/>
          </a:p>
        </p:txBody>
      </p:sp>
    </p:spTree>
    <p:extLst>
      <p:ext uri="{BB962C8B-B14F-4D97-AF65-F5344CB8AC3E}">
        <p14:creationId xmlns:p14="http://schemas.microsoft.com/office/powerpoint/2010/main" val="140189766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Detection of Man-made Events</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59528" y="1613753"/>
            <a:ext cx="7424943" cy="4498857"/>
          </a:xfrm>
        </p:spPr>
      </p:pic>
    </p:spTree>
    <p:extLst>
      <p:ext uri="{BB962C8B-B14F-4D97-AF65-F5344CB8AC3E}">
        <p14:creationId xmlns:p14="http://schemas.microsoft.com/office/powerpoint/2010/main" val="357341685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838200"/>
          </a:xfrm>
        </p:spPr>
        <p:txBody>
          <a:bodyPr/>
          <a:lstStyle/>
          <a:p>
            <a:r>
              <a:rPr lang="en-US" dirty="0" smtClean="0"/>
              <a:t>10 minutes after DPRK 3</a:t>
            </a:r>
            <a:endParaRPr lang="en-US"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00200" y="822960"/>
            <a:ext cx="6181036" cy="5943600"/>
          </a:xfrm>
        </p:spPr>
      </p:pic>
      <p:sp>
        <p:nvSpPr>
          <p:cNvPr id="7" name="TextBox 6"/>
          <p:cNvSpPr txBox="1"/>
          <p:nvPr/>
        </p:nvSpPr>
        <p:spPr>
          <a:xfrm>
            <a:off x="381000" y="3091934"/>
            <a:ext cx="1178528" cy="369332"/>
          </a:xfrm>
          <a:prstGeom prst="rect">
            <a:avLst/>
          </a:prstGeom>
          <a:noFill/>
        </p:spPr>
        <p:txBody>
          <a:bodyPr wrap="none" rtlCol="0">
            <a:spAutoFit/>
          </a:bodyPr>
          <a:lstStyle/>
          <a:p>
            <a:r>
              <a:rPr lang="en-US" dirty="0" smtClean="0"/>
              <a:t>Final LEB</a:t>
            </a:r>
            <a:endParaRPr lang="en-US" dirty="0"/>
          </a:p>
        </p:txBody>
      </p:sp>
      <p:sp>
        <p:nvSpPr>
          <p:cNvPr id="8" name="TextBox 7"/>
          <p:cNvSpPr txBox="1"/>
          <p:nvPr/>
        </p:nvSpPr>
        <p:spPr>
          <a:xfrm>
            <a:off x="7869292" y="2667000"/>
            <a:ext cx="1274708" cy="369332"/>
          </a:xfrm>
          <a:prstGeom prst="rect">
            <a:avLst/>
          </a:prstGeom>
          <a:noFill/>
        </p:spPr>
        <p:txBody>
          <a:bodyPr wrap="none" rtlCol="0">
            <a:spAutoFit/>
          </a:bodyPr>
          <a:lstStyle/>
          <a:p>
            <a:r>
              <a:rPr lang="en-US" dirty="0" smtClean="0"/>
              <a:t>Final SEL3</a:t>
            </a:r>
            <a:endParaRPr lang="en-US" dirty="0"/>
          </a:p>
        </p:txBody>
      </p:sp>
      <p:cxnSp>
        <p:nvCxnSpPr>
          <p:cNvPr id="10" name="Straight Arrow Connector 9"/>
          <p:cNvCxnSpPr>
            <a:stCxn id="7" idx="3"/>
          </p:cNvCxnSpPr>
          <p:nvPr/>
        </p:nvCxnSpPr>
        <p:spPr>
          <a:xfrm>
            <a:off x="1559528" y="3276600"/>
            <a:ext cx="2936272" cy="184666"/>
          </a:xfrm>
          <a:prstGeom prst="straightConnector1">
            <a:avLst/>
          </a:prstGeom>
          <a:ln w="19050">
            <a:solidFill>
              <a:schemeClr val="bg1"/>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8" idx="1"/>
          </p:cNvCxnSpPr>
          <p:nvPr/>
        </p:nvCxnSpPr>
        <p:spPr>
          <a:xfrm flipH="1">
            <a:off x="4953000" y="2851666"/>
            <a:ext cx="2916292" cy="517267"/>
          </a:xfrm>
          <a:prstGeom prst="straightConnector1">
            <a:avLst/>
          </a:prstGeom>
          <a:ln w="19050">
            <a:solidFill>
              <a:schemeClr val="bg1"/>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H="1" flipV="1">
            <a:off x="4876800" y="3810000"/>
            <a:ext cx="2819400" cy="381000"/>
          </a:xfrm>
          <a:prstGeom prst="straightConnector1">
            <a:avLst/>
          </a:prstGeom>
          <a:ln w="19050">
            <a:solidFill>
              <a:schemeClr val="bg1"/>
            </a:solidFill>
            <a:tailEnd type="arrow" w="lg" len="med"/>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7869292" y="4191000"/>
            <a:ext cx="1090363" cy="646331"/>
          </a:xfrm>
          <a:prstGeom prst="rect">
            <a:avLst/>
          </a:prstGeom>
          <a:noFill/>
        </p:spPr>
        <p:txBody>
          <a:bodyPr wrap="none" rtlCol="0">
            <a:spAutoFit/>
          </a:bodyPr>
          <a:lstStyle/>
          <a:p>
            <a:r>
              <a:rPr lang="en-US" dirty="0" smtClean="0"/>
              <a:t>Tunnel</a:t>
            </a:r>
          </a:p>
          <a:p>
            <a:r>
              <a:rPr lang="en-US" dirty="0" smtClean="0"/>
              <a:t>Entrance</a:t>
            </a:r>
            <a:endParaRPr lang="en-US" dirty="0"/>
          </a:p>
        </p:txBody>
      </p:sp>
    </p:spTree>
    <p:extLst>
      <p:ext uri="{BB962C8B-B14F-4D97-AF65-F5344CB8AC3E}">
        <p14:creationId xmlns:p14="http://schemas.microsoft.com/office/powerpoint/2010/main" val="172152014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Overview</a:t>
            </a:r>
            <a:endParaRPr lang="en-US" dirty="0"/>
          </a:p>
        </p:txBody>
      </p:sp>
      <p:sp>
        <p:nvSpPr>
          <p:cNvPr id="2" name="Content Placeholder 1"/>
          <p:cNvSpPr>
            <a:spLocks noGrp="1"/>
          </p:cNvSpPr>
          <p:nvPr>
            <p:ph idx="1"/>
          </p:nvPr>
        </p:nvSpPr>
        <p:spPr/>
        <p:txBody>
          <a:bodyPr/>
          <a:lstStyle/>
          <a:p>
            <a:r>
              <a:rPr lang="en-US" dirty="0" smtClean="0"/>
              <a:t>Bayesian Approach</a:t>
            </a:r>
          </a:p>
          <a:p>
            <a:r>
              <a:rPr lang="en-US" dirty="0" smtClean="0"/>
              <a:t>Depth Model</a:t>
            </a:r>
          </a:p>
          <a:p>
            <a:r>
              <a:rPr lang="en-US" dirty="0" smtClean="0"/>
              <a:t>Learning a Depth Model from ISC Data</a:t>
            </a:r>
          </a:p>
          <a:p>
            <a:r>
              <a:rPr lang="en-US" dirty="0" smtClean="0"/>
              <a:t>Results</a:t>
            </a:r>
          </a:p>
          <a:p>
            <a:r>
              <a:rPr lang="en-US" dirty="0" smtClean="0"/>
              <a:t>Results on Explosions</a:t>
            </a:r>
          </a:p>
          <a:p>
            <a:r>
              <a:rPr lang="en-US" dirty="0"/>
              <a:t>Deployment Progress</a:t>
            </a:r>
          </a:p>
          <a:p>
            <a:endParaRPr lang="en-US" dirty="0"/>
          </a:p>
        </p:txBody>
      </p:sp>
    </p:spTree>
    <p:extLst>
      <p:ext uri="{BB962C8B-B14F-4D97-AF65-F5344CB8AC3E}">
        <p14:creationId xmlns:p14="http://schemas.microsoft.com/office/powerpoint/2010/main" val="206757171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838200"/>
          </a:xfrm>
        </p:spPr>
        <p:txBody>
          <a:bodyPr/>
          <a:lstStyle/>
          <a:p>
            <a:r>
              <a:rPr lang="en-US" dirty="0" smtClean="0"/>
              <a:t>30 minutes after DPRK3</a:t>
            </a:r>
            <a:endParaRPr lang="en-US"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00200" y="822960"/>
            <a:ext cx="6181036" cy="5943600"/>
          </a:xfrm>
        </p:spPr>
      </p:pic>
    </p:spTree>
    <p:extLst>
      <p:ext uri="{BB962C8B-B14F-4D97-AF65-F5344CB8AC3E}">
        <p14:creationId xmlns:p14="http://schemas.microsoft.com/office/powerpoint/2010/main" val="189293564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838200"/>
          </a:xfrm>
        </p:spPr>
        <p:txBody>
          <a:bodyPr/>
          <a:lstStyle/>
          <a:p>
            <a:r>
              <a:rPr lang="en-US" dirty="0" smtClean="0"/>
              <a:t>1 hour after DPRK3</a:t>
            </a:r>
            <a:endParaRPr lang="en-US"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00200" y="822960"/>
            <a:ext cx="6181036" cy="5943600"/>
          </a:xfrm>
        </p:spPr>
      </p:pic>
    </p:spTree>
    <p:extLst>
      <p:ext uri="{BB962C8B-B14F-4D97-AF65-F5344CB8AC3E}">
        <p14:creationId xmlns:p14="http://schemas.microsoft.com/office/powerpoint/2010/main" val="234120167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838200"/>
          </a:xfrm>
        </p:spPr>
        <p:txBody>
          <a:bodyPr/>
          <a:lstStyle/>
          <a:p>
            <a:r>
              <a:rPr lang="en-US" dirty="0" smtClean="0"/>
              <a:t>30 minutes after DPRK3</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00200" y="822960"/>
            <a:ext cx="6181036" cy="5943600"/>
          </a:xfrm>
        </p:spPr>
      </p:pic>
    </p:spTree>
    <p:extLst>
      <p:ext uri="{BB962C8B-B14F-4D97-AF65-F5344CB8AC3E}">
        <p14:creationId xmlns:p14="http://schemas.microsoft.com/office/powerpoint/2010/main" val="20919552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838200"/>
          </a:xfrm>
        </p:spPr>
        <p:txBody>
          <a:bodyPr/>
          <a:lstStyle/>
          <a:p>
            <a:r>
              <a:rPr lang="en-US" dirty="0" smtClean="0"/>
              <a:t>1 hour after DPRK3</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600200" y="822960"/>
            <a:ext cx="6181036" cy="5943600"/>
          </a:xfrm>
        </p:spPr>
      </p:pic>
    </p:spTree>
    <p:extLst>
      <p:ext uri="{BB962C8B-B14F-4D97-AF65-F5344CB8AC3E}">
        <p14:creationId xmlns:p14="http://schemas.microsoft.com/office/powerpoint/2010/main" val="116505526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When is NET-VISA going to be deployed at IDC?</a:t>
            </a:r>
            <a:endParaRPr lang="en-US" dirty="0"/>
          </a:p>
        </p:txBody>
      </p:sp>
      <p:sp>
        <p:nvSpPr>
          <p:cNvPr id="3" name="Content Placeholder 2"/>
          <p:cNvSpPr>
            <a:spLocks noGrp="1"/>
          </p:cNvSpPr>
          <p:nvPr>
            <p:ph idx="1"/>
          </p:nvPr>
        </p:nvSpPr>
        <p:spPr/>
        <p:txBody>
          <a:bodyPr/>
          <a:lstStyle/>
          <a:p>
            <a:r>
              <a:rPr lang="en-US" dirty="0" smtClean="0"/>
              <a:t>Full Pipeline testing (presented at WEG 2015 by Ronan Le Bras)</a:t>
            </a:r>
          </a:p>
          <a:p>
            <a:r>
              <a:rPr lang="en-US" dirty="0" smtClean="0"/>
              <a:t>Website to show NET-VISA bulletin to the analysts (Noriyuki </a:t>
            </a:r>
            <a:r>
              <a:rPr lang="en-US" dirty="0" err="1" smtClean="0"/>
              <a:t>Kushida</a:t>
            </a:r>
            <a:r>
              <a:rPr lang="en-US" dirty="0" smtClean="0"/>
              <a:t>)</a:t>
            </a:r>
          </a:p>
          <a:p>
            <a:r>
              <a:rPr lang="en-US" dirty="0" smtClean="0">
                <a:solidFill>
                  <a:schemeClr val="accent3"/>
                </a:solidFill>
              </a:rPr>
              <a:t>Planned</a:t>
            </a:r>
            <a:r>
              <a:rPr lang="en-US" dirty="0" smtClean="0"/>
              <a:t>: Short-term tool to help analysts save time building events that are missing in GA</a:t>
            </a:r>
            <a:endParaRPr lang="en-US" dirty="0"/>
          </a:p>
        </p:txBody>
      </p:sp>
    </p:spTree>
    <p:extLst>
      <p:ext uri="{BB962C8B-B14F-4D97-AF65-F5344CB8AC3E}">
        <p14:creationId xmlns:p14="http://schemas.microsoft.com/office/powerpoint/2010/main" val="277317630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Bayesian Approach</a:t>
            </a:r>
            <a:endParaRPr lang="en-US" dirty="0"/>
          </a:p>
        </p:txBody>
      </p:sp>
      <p:pic>
        <p:nvPicPr>
          <p:cNvPr id="5" name="Picture 4" descr="det_asar_p.png"/>
          <p:cNvPicPr>
            <a:picLocks noChangeAspect="1"/>
          </p:cNvPicPr>
          <p:nvPr/>
        </p:nvPicPr>
        <p:blipFill>
          <a:blip r:embed="rId3" cstate="print"/>
          <a:stretch>
            <a:fillRect/>
          </a:stretch>
        </p:blipFill>
        <p:spPr>
          <a:xfrm>
            <a:off x="3505200" y="2299883"/>
            <a:ext cx="1714501" cy="1293765"/>
          </a:xfrm>
          <a:prstGeom prst="rect">
            <a:avLst/>
          </a:prstGeom>
        </p:spPr>
      </p:pic>
      <p:pic>
        <p:nvPicPr>
          <p:cNvPr id="6"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649433" y="1808169"/>
            <a:ext cx="1360967" cy="11406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247063" y="1816382"/>
            <a:ext cx="1459682" cy="11324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Content Placeholder 7" descr="arrslo_asar_p.png"/>
          <p:cNvPicPr>
            <a:picLocks noChangeAspect="1"/>
          </p:cNvPicPr>
          <p:nvPr/>
        </p:nvPicPr>
        <p:blipFill>
          <a:blip r:embed="rId6" cstate="print"/>
          <a:stretch>
            <a:fillRect/>
          </a:stretch>
        </p:blipFill>
        <p:spPr>
          <a:xfrm>
            <a:off x="5649433" y="3409493"/>
            <a:ext cx="1499493" cy="1086308"/>
          </a:xfrm>
          <a:prstGeom prst="rect">
            <a:avLst/>
          </a:prstGeom>
        </p:spPr>
      </p:pic>
      <p:pic>
        <p:nvPicPr>
          <p:cNvPr id="9" name="Picture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391400" y="3533891"/>
            <a:ext cx="1443555" cy="937980"/>
          </a:xfrm>
          <a:prstGeom prst="rect">
            <a:avLst/>
          </a:prstGeom>
        </p:spPr>
      </p:pic>
      <p:pic>
        <p:nvPicPr>
          <p:cNvPr id="19" name="Picture 1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288016" y="4511750"/>
            <a:ext cx="2794000" cy="1676400"/>
          </a:xfrm>
          <a:prstGeom prst="rect">
            <a:avLst/>
          </a:prstGeom>
        </p:spPr>
      </p:pic>
      <p:pic>
        <p:nvPicPr>
          <p:cNvPr id="20" name="Content Placeholder 9" descr="falsearr_amp_asar.png"/>
          <p:cNvPicPr>
            <a:picLocks noChangeAspect="1"/>
          </p:cNvPicPr>
          <p:nvPr/>
        </p:nvPicPr>
        <p:blipFill>
          <a:blip r:embed="rId9" cstate="print"/>
          <a:stretch>
            <a:fillRect/>
          </a:stretch>
        </p:blipFill>
        <p:spPr>
          <a:xfrm>
            <a:off x="6019800" y="4953000"/>
            <a:ext cx="1589416" cy="1199376"/>
          </a:xfrm>
          <a:prstGeom prst="rect">
            <a:avLst/>
          </a:prstGeom>
        </p:spPr>
      </p:pic>
      <p:cxnSp>
        <p:nvCxnSpPr>
          <p:cNvPr id="21" name="Straight Arrow Connector 20"/>
          <p:cNvCxnSpPr/>
          <p:nvPr/>
        </p:nvCxnSpPr>
        <p:spPr>
          <a:xfrm>
            <a:off x="3900376" y="5239194"/>
            <a:ext cx="2043224" cy="313494"/>
          </a:xfrm>
          <a:prstGeom prst="straightConnector1">
            <a:avLst/>
          </a:prstGeom>
          <a:ln w="38100">
            <a:solidFill>
              <a:schemeClr val="bg1"/>
            </a:solidFill>
            <a:prstDash val="sysDash"/>
            <a:tailEnd type="arrow" w="lg" len="lg"/>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381000" y="5239194"/>
            <a:ext cx="779381" cy="369332"/>
          </a:xfrm>
          <a:prstGeom prst="rect">
            <a:avLst/>
          </a:prstGeom>
          <a:noFill/>
        </p:spPr>
        <p:txBody>
          <a:bodyPr wrap="none" rtlCol="0">
            <a:spAutoFit/>
          </a:bodyPr>
          <a:lstStyle/>
          <a:p>
            <a:r>
              <a:rPr lang="en-US" dirty="0" smtClean="0"/>
              <a:t>Noise</a:t>
            </a:r>
            <a:endParaRPr lang="en-US" dirty="0"/>
          </a:p>
        </p:txBody>
      </p:sp>
      <p:sp>
        <p:nvSpPr>
          <p:cNvPr id="24" name="TextBox 23"/>
          <p:cNvSpPr txBox="1"/>
          <p:nvPr/>
        </p:nvSpPr>
        <p:spPr>
          <a:xfrm>
            <a:off x="217448" y="1664248"/>
            <a:ext cx="631904" cy="369332"/>
          </a:xfrm>
          <a:prstGeom prst="rect">
            <a:avLst/>
          </a:prstGeom>
          <a:noFill/>
        </p:spPr>
        <p:txBody>
          <a:bodyPr wrap="none" rtlCol="0">
            <a:spAutoFit/>
          </a:bodyPr>
          <a:lstStyle/>
          <a:p>
            <a:r>
              <a:rPr lang="en-US" dirty="0" smtClean="0"/>
              <a:t>Real</a:t>
            </a:r>
            <a:endParaRPr lang="en-US" dirty="0"/>
          </a:p>
        </p:txBody>
      </p:sp>
      <p:sp>
        <p:nvSpPr>
          <p:cNvPr id="25" name="TextBox 24"/>
          <p:cNvSpPr txBox="1"/>
          <p:nvPr/>
        </p:nvSpPr>
        <p:spPr>
          <a:xfrm>
            <a:off x="1160381" y="6488668"/>
            <a:ext cx="700833" cy="369332"/>
          </a:xfrm>
          <a:prstGeom prst="rect">
            <a:avLst/>
          </a:prstGeom>
          <a:noFill/>
        </p:spPr>
        <p:txBody>
          <a:bodyPr wrap="none" rtlCol="0">
            <a:spAutoFit/>
          </a:bodyPr>
          <a:lstStyle/>
          <a:p>
            <a:r>
              <a:rPr lang="en-US" dirty="0" smtClean="0"/>
              <a:t>Prior</a:t>
            </a:r>
            <a:endParaRPr lang="en-US" dirty="0"/>
          </a:p>
        </p:txBody>
      </p:sp>
      <p:sp>
        <p:nvSpPr>
          <p:cNvPr id="26" name="TextBox 25"/>
          <p:cNvSpPr txBox="1"/>
          <p:nvPr/>
        </p:nvSpPr>
        <p:spPr>
          <a:xfrm>
            <a:off x="6399179" y="6459578"/>
            <a:ext cx="1295547" cy="369332"/>
          </a:xfrm>
          <a:prstGeom prst="rect">
            <a:avLst/>
          </a:prstGeom>
          <a:noFill/>
        </p:spPr>
        <p:txBody>
          <a:bodyPr wrap="none" rtlCol="0">
            <a:spAutoFit/>
          </a:bodyPr>
          <a:lstStyle/>
          <a:p>
            <a:r>
              <a:rPr lang="en-US" dirty="0" smtClean="0"/>
              <a:t>Likelihood</a:t>
            </a:r>
            <a:endParaRPr lang="en-US" dirty="0"/>
          </a:p>
        </p:txBody>
      </p:sp>
      <p:cxnSp>
        <p:nvCxnSpPr>
          <p:cNvPr id="28" name="Straight Connector 27"/>
          <p:cNvCxnSpPr/>
          <p:nvPr/>
        </p:nvCxnSpPr>
        <p:spPr>
          <a:xfrm>
            <a:off x="381000" y="6310723"/>
            <a:ext cx="381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4800600" y="6310723"/>
            <a:ext cx="4229101"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36" name="Picture 5" descr="F:\bw0.8.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10033" y="2032365"/>
            <a:ext cx="2502362" cy="1501526"/>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Straight Arrow Connector 12"/>
          <p:cNvCxnSpPr/>
          <p:nvPr/>
        </p:nvCxnSpPr>
        <p:spPr>
          <a:xfrm flipV="1">
            <a:off x="2286000" y="2094101"/>
            <a:ext cx="3414823" cy="344299"/>
          </a:xfrm>
          <a:prstGeom prst="straightConnector1">
            <a:avLst/>
          </a:prstGeom>
          <a:ln w="38100">
            <a:solidFill>
              <a:schemeClr val="bg1"/>
            </a:solidFill>
            <a:prstDash val="sysDash"/>
            <a:tailEnd type="arrow" w="lg" len="lg"/>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200400"/>
            <a:ext cx="3110024" cy="990600"/>
          </a:xfrm>
          <a:prstGeom prst="straightConnector1">
            <a:avLst/>
          </a:prstGeom>
          <a:ln w="38100">
            <a:solidFill>
              <a:schemeClr val="bg1"/>
            </a:solidFill>
            <a:prstDash val="sysDash"/>
            <a:tailEnd type="arrow"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959704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Depth 0 – 20 km</a:t>
            </a:r>
            <a:endParaRPr lang="en-US" dirty="0"/>
          </a:p>
        </p:txBody>
      </p:sp>
      <p:sp>
        <p:nvSpPr>
          <p:cNvPr id="3" name="Content Placeholder 2"/>
          <p:cNvSpPr>
            <a:spLocks noGrp="1"/>
          </p:cNvSpPr>
          <p:nvPr>
            <p:ph idx="1"/>
          </p:nvPr>
        </p:nvSpPr>
        <p:spPr/>
        <p:txBody>
          <a:bodyPr/>
          <a:lstStyle/>
          <a:p>
            <a:endParaRPr lang="en-US"/>
          </a:p>
        </p:txBody>
      </p:sp>
      <p:pic>
        <p:nvPicPr>
          <p:cNvPr id="1026" name="Picture 2" descr="G:\Bayesian Logic\Work Orders\report13\figures\density_depth_0_2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1600016"/>
            <a:ext cx="7315201" cy="43894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597357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Depth 20 - 50</a:t>
            </a:r>
            <a:endParaRPr lang="en-US" dirty="0"/>
          </a:p>
        </p:txBody>
      </p:sp>
      <p:sp>
        <p:nvSpPr>
          <p:cNvPr id="3" name="Content Placeholder 2"/>
          <p:cNvSpPr>
            <a:spLocks noGrp="1"/>
          </p:cNvSpPr>
          <p:nvPr>
            <p:ph idx="1"/>
          </p:nvPr>
        </p:nvSpPr>
        <p:spPr/>
        <p:txBody>
          <a:bodyPr/>
          <a:lstStyle/>
          <a:p>
            <a:endParaRPr lang="en-US"/>
          </a:p>
        </p:txBody>
      </p:sp>
      <p:pic>
        <p:nvPicPr>
          <p:cNvPr id="2050" name="Picture 2" descr="G:\Bayesian Logic\Work Orders\report13\figures\density_depth_20_5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1600200"/>
            <a:ext cx="7315200" cy="43894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997803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Depth 50 - 100</a:t>
            </a:r>
            <a:endParaRPr lang="en-US" dirty="0"/>
          </a:p>
        </p:txBody>
      </p:sp>
      <p:sp>
        <p:nvSpPr>
          <p:cNvPr id="3" name="Content Placeholder 2"/>
          <p:cNvSpPr>
            <a:spLocks noGrp="1"/>
          </p:cNvSpPr>
          <p:nvPr>
            <p:ph idx="1"/>
          </p:nvPr>
        </p:nvSpPr>
        <p:spPr/>
        <p:txBody>
          <a:bodyPr/>
          <a:lstStyle/>
          <a:p>
            <a:endParaRPr lang="en-US"/>
          </a:p>
        </p:txBody>
      </p:sp>
      <p:pic>
        <p:nvPicPr>
          <p:cNvPr id="3074" name="Picture 2" descr="G:\Bayesian Logic\Work Orders\report13\figures\density_depth_50_10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1600200"/>
            <a:ext cx="7315201" cy="43894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303609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Depth 100 - 300</a:t>
            </a:r>
            <a:endParaRPr lang="en-US" dirty="0"/>
          </a:p>
        </p:txBody>
      </p:sp>
      <p:sp>
        <p:nvSpPr>
          <p:cNvPr id="3" name="Content Placeholder 2"/>
          <p:cNvSpPr>
            <a:spLocks noGrp="1"/>
          </p:cNvSpPr>
          <p:nvPr>
            <p:ph idx="1"/>
          </p:nvPr>
        </p:nvSpPr>
        <p:spPr/>
        <p:txBody>
          <a:bodyPr/>
          <a:lstStyle/>
          <a:p>
            <a:endParaRPr lang="en-US"/>
          </a:p>
        </p:txBody>
      </p:sp>
      <p:pic>
        <p:nvPicPr>
          <p:cNvPr id="4098" name="Picture 2" descr="G:\Bayesian Logic\Work Orders\report13\figures\density_depth_100_30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1600200"/>
            <a:ext cx="7315201" cy="43894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113499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Depth 300 - 500</a:t>
            </a:r>
            <a:endParaRPr lang="en-US" dirty="0"/>
          </a:p>
        </p:txBody>
      </p:sp>
      <p:sp>
        <p:nvSpPr>
          <p:cNvPr id="3" name="Content Placeholder 2"/>
          <p:cNvSpPr>
            <a:spLocks noGrp="1"/>
          </p:cNvSpPr>
          <p:nvPr>
            <p:ph idx="1"/>
          </p:nvPr>
        </p:nvSpPr>
        <p:spPr/>
        <p:txBody>
          <a:bodyPr/>
          <a:lstStyle/>
          <a:p>
            <a:endParaRPr lang="en-US"/>
          </a:p>
        </p:txBody>
      </p:sp>
      <p:pic>
        <p:nvPicPr>
          <p:cNvPr id="5122" name="Picture 2" descr="G:\Bayesian Logic\Work Orders\report13\figures\density_depth_300_50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1600200"/>
            <a:ext cx="7315200" cy="43894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743118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Depth 500 - 700</a:t>
            </a:r>
            <a:endParaRPr lang="en-US" dirty="0"/>
          </a:p>
        </p:txBody>
      </p:sp>
      <p:sp>
        <p:nvSpPr>
          <p:cNvPr id="3" name="Content Placeholder 2"/>
          <p:cNvSpPr>
            <a:spLocks noGrp="1"/>
          </p:cNvSpPr>
          <p:nvPr>
            <p:ph idx="1"/>
          </p:nvPr>
        </p:nvSpPr>
        <p:spPr/>
        <p:txBody>
          <a:bodyPr/>
          <a:lstStyle/>
          <a:p>
            <a:endParaRPr lang="en-US"/>
          </a:p>
        </p:txBody>
      </p:sp>
      <p:pic>
        <p:nvPicPr>
          <p:cNvPr id="6146" name="Picture 2" descr="G:\Bayesian Logic\Work Orders\report13\figures\density_depth_500_70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1609060"/>
            <a:ext cx="7315200" cy="43894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6104251"/>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xecutive">
  <a:themeElements>
    <a:clrScheme name="Custom 1">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Executive">
      <a:majorFont>
        <a:latin typeface="Century Gothic"/>
        <a:ea typeface=""/>
        <a:cs typeface=""/>
        <a:font script="Jpan" typeface="HGｺﾞｼｯｸM"/>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Palatino Linotype"/>
        <a:ea typeface=""/>
        <a:cs typeface=""/>
        <a:font script="Jpan" typeface="HGS明朝E"/>
        <a:font script="Hang" typeface="맑은 고딕"/>
        <a:font script="Hans" typeface="宋体"/>
        <a:font script="Hant" typeface="新細明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Executiv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8575" cap="flat" cmpd="sng" algn="ctr">
          <a:solidFill>
            <a:schemeClr val="phClr"/>
          </a:solidFill>
          <a:prstDash val="solid"/>
        </a:ln>
        <a:ln w="508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50000">
              <a:schemeClr val="phClr">
                <a:tint val="80000"/>
                <a:satMod val="250000"/>
              </a:schemeClr>
            </a:gs>
            <a:gs pos="76000">
              <a:schemeClr val="phClr">
                <a:tint val="90000"/>
                <a:shade val="90000"/>
                <a:satMod val="200000"/>
              </a:schemeClr>
            </a:gs>
            <a:gs pos="92000">
              <a:schemeClr val="phClr">
                <a:tint val="90000"/>
                <a:shade val="70000"/>
                <a:satMod val="250000"/>
              </a:schemeClr>
            </a:gs>
          </a:gsLst>
          <a:path path="circle">
            <a:fillToRect l="50000" t="50000" r="50000" b="50000"/>
          </a:path>
        </a:gradFill>
        <a:blipFill>
          <a:blip xmlns:r="http://schemas.openxmlformats.org/officeDocument/2006/relationships" r:embed="rId1">
            <a:duotone>
              <a:schemeClr val="phClr">
                <a:tint val="95000"/>
              </a:schemeClr>
              <a:schemeClr val="phClr">
                <a:shade val="90000"/>
              </a:schemeClr>
            </a:duotone>
          </a:blip>
          <a:tile tx="0" ty="0" sx="100000" sy="10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Executive</Template>
  <TotalTime>11801</TotalTime>
  <Words>641</Words>
  <Application>Microsoft Office PowerPoint</Application>
  <PresentationFormat>On-screen Show (4:3)</PresentationFormat>
  <Paragraphs>67</Paragraphs>
  <Slides>24</Slides>
  <Notes>9</Notes>
  <HiddenSlides>0</HiddenSlides>
  <MMClips>0</MMClips>
  <ScaleCrop>false</ScaleCrop>
  <HeadingPairs>
    <vt:vector size="4" baseType="variant">
      <vt:variant>
        <vt:lpstr>Theme</vt:lpstr>
      </vt:variant>
      <vt:variant>
        <vt:i4>1</vt:i4>
      </vt:variant>
      <vt:variant>
        <vt:lpstr>Slide Titles</vt:lpstr>
      </vt:variant>
      <vt:variant>
        <vt:i4>24</vt:i4>
      </vt:variant>
    </vt:vector>
  </HeadingPairs>
  <TitlesOfParts>
    <vt:vector size="25" baseType="lpstr">
      <vt:lpstr>Executive</vt:lpstr>
      <vt:lpstr>Using ISC Data to Build a Prior of Seismicity for NET-VISA</vt:lpstr>
      <vt:lpstr>Overview</vt:lpstr>
      <vt:lpstr>Bayesian Approach</vt:lpstr>
      <vt:lpstr>Depth 0 – 20 km</vt:lpstr>
      <vt:lpstr>Depth 20 - 50</vt:lpstr>
      <vt:lpstr>Depth 50 - 100</vt:lpstr>
      <vt:lpstr>Depth 100 - 300</vt:lpstr>
      <vt:lpstr>Depth 300 - 500</vt:lpstr>
      <vt:lpstr>Depth 500 - 700</vt:lpstr>
      <vt:lpstr>Probability of an event occurring at a given depth</vt:lpstr>
      <vt:lpstr>Kernel bandwidth selection using leave-one-out cross-validation </vt:lpstr>
      <vt:lpstr>PowerPoint Presentation</vt:lpstr>
      <vt:lpstr>PowerPoint Presentation</vt:lpstr>
      <vt:lpstr>PowerPoint Presentation</vt:lpstr>
      <vt:lpstr>PowerPoint Presentation</vt:lpstr>
      <vt:lpstr>So what about explosions?</vt:lpstr>
      <vt:lpstr>ISC Man-made events – 2012</vt:lpstr>
      <vt:lpstr>Detection of Man-made Events</vt:lpstr>
      <vt:lpstr>10 minutes after DPRK 3</vt:lpstr>
      <vt:lpstr>30 minutes after DPRK3</vt:lpstr>
      <vt:lpstr>1 hour after DPRK3</vt:lpstr>
      <vt:lpstr>30 minutes after DPRK3</vt:lpstr>
      <vt:lpstr>1 hour after DPRK3</vt:lpstr>
      <vt:lpstr>When is NET-VISA going to be deployed at IDC?</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Nimar S. Arora</dc:creator>
  <cp:lastModifiedBy>Nimar S. Arora</cp:lastModifiedBy>
  <cp:revision>72</cp:revision>
  <dcterms:created xsi:type="dcterms:W3CDTF">2015-06-08T17:51:35Z</dcterms:created>
  <dcterms:modified xsi:type="dcterms:W3CDTF">2015-06-25T06:21:28Z</dcterms:modified>
</cp:coreProperties>
</file>